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3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4" r:id="rId2"/>
    <p:sldId id="295" r:id="rId3"/>
    <p:sldId id="348" r:id="rId4"/>
    <p:sldId id="296" r:id="rId5"/>
    <p:sldId id="297" r:id="rId6"/>
    <p:sldId id="351" r:id="rId7"/>
    <p:sldId id="345" r:id="rId8"/>
    <p:sldId id="344" r:id="rId9"/>
    <p:sldId id="346" r:id="rId10"/>
    <p:sldId id="347" r:id="rId11"/>
    <p:sldId id="298" r:id="rId12"/>
    <p:sldId id="299" r:id="rId13"/>
    <p:sldId id="300" r:id="rId14"/>
    <p:sldId id="301" r:id="rId15"/>
    <p:sldId id="302" r:id="rId16"/>
    <p:sldId id="303" r:id="rId17"/>
    <p:sldId id="304" r:id="rId18"/>
    <p:sldId id="311" r:id="rId19"/>
    <p:sldId id="312" r:id="rId20"/>
    <p:sldId id="313" r:id="rId21"/>
    <p:sldId id="314" r:id="rId22"/>
    <p:sldId id="316" r:id="rId23"/>
    <p:sldId id="317" r:id="rId24"/>
    <p:sldId id="318" r:id="rId25"/>
    <p:sldId id="319" r:id="rId26"/>
    <p:sldId id="322" r:id="rId27"/>
    <p:sldId id="324" r:id="rId28"/>
    <p:sldId id="353" r:id="rId29"/>
    <p:sldId id="305" r:id="rId30"/>
    <p:sldId id="306" r:id="rId31"/>
    <p:sldId id="307"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83543-799C-4924-A1C4-E82BB4F82360}"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7D1AA-7B63-4401-81CA-50B777C01EBC}" type="slidenum">
              <a:rPr lang="en-US" smtClean="0"/>
              <a:t>‹#›</a:t>
            </a:fld>
            <a:endParaRPr lang="en-US"/>
          </a:p>
        </p:txBody>
      </p:sp>
    </p:spTree>
    <p:extLst>
      <p:ext uri="{BB962C8B-B14F-4D97-AF65-F5344CB8AC3E}">
        <p14:creationId xmlns:p14="http://schemas.microsoft.com/office/powerpoint/2010/main" val="404485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2"/>
        </a:solidFill>
        <a:effectLst/>
      </p:bgPr>
    </p:bg>
    <p:spTree>
      <p:nvGrpSpPr>
        <p:cNvPr id="1" name=""/>
        <p:cNvGrpSpPr/>
        <p:nvPr/>
      </p:nvGrpSpPr>
      <p:grpSpPr>
        <a:xfrm>
          <a:off x="0" y="0"/>
          <a:ext cx="0" cy="0"/>
          <a:chOff x="0" y="0"/>
          <a:chExt cx="0" cy="0"/>
        </a:xfrm>
      </p:grpSpPr>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488202" y="1884218"/>
            <a:ext cx="7968508" cy="1246495"/>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userDrawn="1"/>
        </p:nvPicPr>
        <p:blipFill>
          <a:blip r:embed="rId2"/>
          <a:stretch>
            <a:fillRect/>
          </a:stretch>
        </p:blipFill>
        <p:spPr>
          <a:xfrm>
            <a:off x="511824" y="6059043"/>
            <a:ext cx="2544533" cy="341599"/>
          </a:xfrm>
          <a:prstGeom prst="rect">
            <a:avLst/>
          </a:prstGeom>
        </p:spPr>
      </p:pic>
      <p:cxnSp>
        <p:nvCxnSpPr>
          <p:cNvPr id="13" name="Line 1">
            <a:extLst>
              <a:ext uri="{FF2B5EF4-FFF2-40B4-BE49-F238E27FC236}">
                <a16:creationId xmlns:a16="http://schemas.microsoft.com/office/drawing/2014/main" id="{A746CD05-A191-A442-A002-3AD9F5CCAD2A}"/>
              </a:ext>
            </a:extLst>
          </p:cNvPr>
          <p:cNvCxnSpPr>
            <a:cxnSpLocks/>
          </p:cNvCxnSpPr>
          <p:nvPr userDrawn="1"/>
        </p:nvCxnSpPr>
        <p:spPr>
          <a:xfrm flipH="1">
            <a:off x="573115" y="318798"/>
            <a:ext cx="75068" cy="5173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ne 2">
            <a:extLst>
              <a:ext uri="{FF2B5EF4-FFF2-40B4-BE49-F238E27FC236}">
                <a16:creationId xmlns:a16="http://schemas.microsoft.com/office/drawing/2014/main" id="{461AAE78-C01B-DD4E-A8D1-EE36B5982A91}"/>
              </a:ext>
            </a:extLst>
          </p:cNvPr>
          <p:cNvCxnSpPr>
            <a:cxnSpLocks/>
          </p:cNvCxnSpPr>
          <p:nvPr userDrawn="1"/>
        </p:nvCxnSpPr>
        <p:spPr>
          <a:xfrm>
            <a:off x="4655908" y="318798"/>
            <a:ext cx="0" cy="1310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old Triangle">
            <a:extLst>
              <a:ext uri="{FF2B5EF4-FFF2-40B4-BE49-F238E27FC236}">
                <a16:creationId xmlns:a16="http://schemas.microsoft.com/office/drawing/2014/main" id="{6C3B8210-1510-C644-9CE9-0E6E1BA9961F}"/>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1FA3BCD7-EE0E-470A-A8E7-D0E4BD645DB9}" type="datetime1">
              <a:rPr lang="en-US" smtClean="0"/>
              <a:t>3/5/2023</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
        <p:nvSpPr>
          <p:cNvPr id="18" name="Microsoft Accessibility URL">
            <a:extLst>
              <a:ext uri="{FF2B5EF4-FFF2-40B4-BE49-F238E27FC236}">
                <a16:creationId xmlns:a16="http://schemas.microsoft.com/office/drawing/2014/main" id="{787D9F17-6276-3E46-A218-B3EF30CA7E56}"/>
              </a:ext>
            </a:extLst>
          </p:cNvPr>
          <p:cNvSpPr txBox="1"/>
          <p:nvPr userDrawn="1"/>
        </p:nvSpPr>
        <p:spPr>
          <a:xfrm>
            <a:off x="1481118" y="3953492"/>
            <a:ext cx="8171677" cy="553998"/>
          </a:xfrm>
          <a:prstGeom prst="rect">
            <a:avLst/>
          </a:prstGeom>
          <a:noFill/>
        </p:spPr>
        <p:txBody>
          <a:bodyPr wrap="square" lIns="0" tIns="0" rIns="0" bIns="0" rtlCol="0">
            <a:spAutoFit/>
          </a:bodyPr>
          <a:lstStyle/>
          <a:p>
            <a:r>
              <a:rPr lang="en-US" sz="1800" dirty="0">
                <a:solidFill>
                  <a:schemeClr val="accent1"/>
                </a:solidFill>
                <a:effectLst/>
                <a:latin typeface="Acumin Pro" panose="020B0504020202020204" pitchFamily="34" charset="77"/>
              </a:rPr>
              <a:t>https://</a:t>
            </a:r>
            <a:r>
              <a:rPr lang="en-US" sz="1800" dirty="0" err="1">
                <a:solidFill>
                  <a:schemeClr val="accent1"/>
                </a:solidFill>
                <a:effectLst/>
                <a:latin typeface="Acumin Pro" panose="020B0504020202020204" pitchFamily="34" charset="77"/>
              </a:rPr>
              <a:t>support.office.com</a:t>
            </a:r>
            <a:r>
              <a:rPr lang="en-US" sz="1800" dirty="0">
                <a:solidFill>
                  <a:schemeClr val="accent1"/>
                </a:solidFill>
                <a:effectLst/>
                <a:latin typeface="Acumin Pro" panose="020B0504020202020204" pitchFamily="34" charset="77"/>
              </a:rPr>
              <a:t>/</a:t>
            </a:r>
            <a:r>
              <a:rPr lang="en-US" sz="1800" dirty="0" err="1">
                <a:solidFill>
                  <a:schemeClr val="accent1"/>
                </a:solidFill>
                <a:effectLst/>
                <a:latin typeface="Acumin Pro" panose="020B0504020202020204" pitchFamily="34" charset="77"/>
              </a:rPr>
              <a:t>en</a:t>
            </a:r>
            <a:r>
              <a:rPr lang="en-US" sz="1800" dirty="0">
                <a:solidFill>
                  <a:schemeClr val="accent1"/>
                </a:solidFill>
                <a:effectLst/>
                <a:latin typeface="Acumin Pro" panose="020B0504020202020204" pitchFamily="34" charset="77"/>
              </a:rPr>
              <a:t>-us/article/Make-your-PowerPoint-presentations-accessible-6f7772b2-2f33-4bd2-8ca7-dae3b2b3ef25</a:t>
            </a:r>
            <a:endParaRPr lang="en-US" sz="1800" dirty="0">
              <a:solidFill>
                <a:schemeClr val="accent1"/>
              </a:solidFill>
            </a:endParaRPr>
          </a:p>
        </p:txBody>
      </p:sp>
    </p:spTree>
    <p:extLst>
      <p:ext uri="{BB962C8B-B14F-4D97-AF65-F5344CB8AC3E}">
        <p14:creationId xmlns:p14="http://schemas.microsoft.com/office/powerpoint/2010/main" val="16087262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488156" y="1626244"/>
            <a:ext cx="7911945" cy="2234458"/>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495680" y="3990085"/>
            <a:ext cx="7096269" cy="336015"/>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userDrawn="1"/>
        </p:nvPicPr>
        <p:blipFill>
          <a:blip r:embed="rId2"/>
          <a:stretch>
            <a:fillRect/>
          </a:stretch>
        </p:blipFill>
        <p:spPr>
          <a:xfrm>
            <a:off x="9821333" y="0"/>
            <a:ext cx="2370667" cy="6858000"/>
          </a:xfrm>
          <a:prstGeom prst="rect">
            <a:avLst/>
          </a:prstGeom>
        </p:spPr>
      </p:pic>
      <p:pic>
        <p:nvPicPr>
          <p:cNvPr id="26" name="Purdue Logo" descr="Purdue Logo">
            <a:extLst>
              <a:ext uri="{FF2B5EF4-FFF2-40B4-BE49-F238E27FC236}">
                <a16:creationId xmlns:a16="http://schemas.microsoft.com/office/drawing/2014/main" id="{F44E78F0-0852-5442-BF6C-E1583D1086C7}"/>
              </a:ext>
            </a:extLst>
          </p:cNvPr>
          <p:cNvPicPr>
            <a:picLocks noChangeAspect="1"/>
          </p:cNvPicPr>
          <p:nvPr userDrawn="1"/>
        </p:nvPicPr>
        <p:blipFill>
          <a:blip r:embed="rId3"/>
          <a:stretch>
            <a:fillRect/>
          </a:stretch>
        </p:blipFill>
        <p:spPr>
          <a:xfrm>
            <a:off x="511824" y="6059043"/>
            <a:ext cx="2544533" cy="341599"/>
          </a:xfrm>
          <a:prstGeom prst="rect">
            <a:avLst/>
          </a:prstGeom>
        </p:spPr>
      </p:pic>
      <p:sp>
        <p:nvSpPr>
          <p:cNvPr id="7" name="Date"/>
          <p:cNvSpPr>
            <a:spLocks noGrp="1"/>
          </p:cNvSpPr>
          <p:nvPr>
            <p:ph type="dt" sz="half" idx="10"/>
          </p:nvPr>
        </p:nvSpPr>
        <p:spPr/>
        <p:txBody>
          <a:bodyPr/>
          <a:lstStyle>
            <a:lvl1pPr>
              <a:defRPr>
                <a:solidFill>
                  <a:schemeClr val="tx1">
                    <a:alpha val="70000"/>
                  </a:schemeClr>
                </a:solidFill>
              </a:defRPr>
            </a:lvl1pPr>
          </a:lstStyle>
          <a:p>
            <a:fld id="{97FC2F50-059A-4DBF-9EE5-8276ED0019FC}" type="datetime1">
              <a:rPr lang="en-US" smtClean="0"/>
              <a:t>3/5/2023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p:txBody>
          <a:bodyPr/>
          <a:lstStyle>
            <a:lvl1pPr>
              <a:defRPr>
                <a:solidFill>
                  <a:schemeClr val="tx1"/>
                </a:solidFill>
              </a:defRPr>
            </a:lvl1pPr>
          </a:lstStyle>
          <a:p>
            <a:r>
              <a:rPr lang="en-US" dirty="0"/>
              <a:t>&lt;#&gt;</a:t>
            </a:r>
          </a:p>
        </p:txBody>
      </p:sp>
    </p:spTree>
    <p:extLst>
      <p:ext uri="{BB962C8B-B14F-4D97-AF65-F5344CB8AC3E}">
        <p14:creationId xmlns:p14="http://schemas.microsoft.com/office/powerpoint/2010/main" val="13694857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8"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2"/>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userDrawn="1"/>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489618" y="1345167"/>
            <a:ext cx="7321993" cy="341599"/>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28620"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userDrawn="1"/>
        </p:nvPicPr>
        <p:blipFill>
          <a:blip r:embed="rId3"/>
          <a:stretch>
            <a:fillRect/>
          </a:stretch>
        </p:blipFill>
        <p:spPr>
          <a:xfrm>
            <a:off x="513193" y="6064680"/>
            <a:ext cx="2555340" cy="341599"/>
          </a:xfrm>
          <a:prstGeom prst="rect">
            <a:avLst/>
          </a:prstGeom>
        </p:spPr>
      </p:pic>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9BD9DD5B-743A-4801-9715-7D25E02E1427}" type="datetime1">
              <a:rPr lang="en-US" smtClean="0"/>
              <a:t>3/5/2023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userDrawn="1"/>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058855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32">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2"/>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userDrawn="1"/>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489619"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6"/>
            <a:ext cx="7288495" cy="338554"/>
          </a:xfrm>
          <a:noFill/>
        </p:spPr>
        <p:txBody>
          <a:bodyPr wrap="square" lIns="0" tIns="0" rIns="0" bIns="0" anchor="t" anchorCtr="0">
            <a:spAutoFit/>
          </a:bodyPr>
          <a:lstStyle>
            <a:lvl1pPr marL="0" indent="0" algn="l">
              <a:buNone/>
              <a:defRPr sz="2200" b="1" i="0">
                <a:solidFill>
                  <a:schemeClr val="bg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27" name="Purdue Logo" descr="Purdue Logo">
            <a:extLst>
              <a:ext uri="{FF2B5EF4-FFF2-40B4-BE49-F238E27FC236}">
                <a16:creationId xmlns:a16="http://schemas.microsoft.com/office/drawing/2014/main" id="{5E619A95-EAE7-EE49-8A58-504B622FB101}"/>
              </a:ext>
            </a:extLst>
          </p:cNvPr>
          <p:cNvPicPr>
            <a:picLocks noChangeAspect="1"/>
          </p:cNvPicPr>
          <p:nvPr userDrawn="1"/>
        </p:nvPicPr>
        <p:blipFill>
          <a:blip r:embed="rId3"/>
          <a:stretch>
            <a:fillRect/>
          </a:stretch>
        </p:blipFill>
        <p:spPr>
          <a:xfrm>
            <a:off x="513193" y="6064680"/>
            <a:ext cx="2555340" cy="341599"/>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74A73319-13DD-4862-9C2E-D917E07F61B9}" type="datetime1">
              <a:rPr lang="en-US" smtClean="0"/>
              <a:t>3/5/2023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userDrawn="1"/>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739677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2"/>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754024" y="304800"/>
            <a:ext cx="3838891" cy="747897"/>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userDrawn="1"/>
        </p:nvPicPr>
        <p:blipFill>
          <a:blip r:embed="rId2"/>
          <a:stretch>
            <a:fillRect/>
          </a:stretch>
        </p:blipFill>
        <p:spPr>
          <a:xfrm>
            <a:off x="511824" y="6059043"/>
            <a:ext cx="2544533" cy="341599"/>
          </a:xfrm>
          <a:prstGeom prst="rect">
            <a:avLst/>
          </a:prstGeom>
        </p:spPr>
      </p:pic>
      <p:cxnSp>
        <p:nvCxnSpPr>
          <p:cNvPr id="13" name="Line 1">
            <a:extLst>
              <a:ext uri="{FF2B5EF4-FFF2-40B4-BE49-F238E27FC236}">
                <a16:creationId xmlns:a16="http://schemas.microsoft.com/office/drawing/2014/main" id="{A746CD05-A191-A442-A002-3AD9F5CCAD2A}"/>
              </a:ext>
            </a:extLst>
          </p:cNvPr>
          <p:cNvCxnSpPr>
            <a:cxnSpLocks/>
          </p:cNvCxnSpPr>
          <p:nvPr userDrawn="1"/>
        </p:nvCxnSpPr>
        <p:spPr>
          <a:xfrm flipH="1">
            <a:off x="573115" y="318798"/>
            <a:ext cx="75068" cy="5173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ne 2">
            <a:extLst>
              <a:ext uri="{FF2B5EF4-FFF2-40B4-BE49-F238E27FC236}">
                <a16:creationId xmlns:a16="http://schemas.microsoft.com/office/drawing/2014/main" id="{461AAE78-C01B-DD4E-A8D1-EE36B5982A91}"/>
              </a:ext>
            </a:extLst>
          </p:cNvPr>
          <p:cNvCxnSpPr>
            <a:cxnSpLocks/>
          </p:cNvCxnSpPr>
          <p:nvPr userDrawn="1"/>
        </p:nvCxnSpPr>
        <p:spPr>
          <a:xfrm>
            <a:off x="4655908" y="318798"/>
            <a:ext cx="0" cy="1310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old Triangle">
            <a:extLst>
              <a:ext uri="{FF2B5EF4-FFF2-40B4-BE49-F238E27FC236}">
                <a16:creationId xmlns:a16="http://schemas.microsoft.com/office/drawing/2014/main" id="{6C3B8210-1510-C644-9CE9-0E6E1BA9961F}"/>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24ABC2A6-D157-43B1-8199-12B1AE827C2C}" type="datetime1">
              <a:rPr lang="en-US" smtClean="0"/>
              <a:t>3/5/2023</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483118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userDrawn="1"/>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bg2"/>
                </a:solidFill>
                <a:latin typeface="United Sans Ext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userDrawn="1"/>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tx1"/>
                </a:solidFill>
                <a:latin typeface="United Sans Cond Medium" pitchFamily="2"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32" name="Purdue Logo" descr="Purdue Logo">
            <a:extLst>
              <a:ext uri="{FF2B5EF4-FFF2-40B4-BE49-F238E27FC236}">
                <a16:creationId xmlns:a16="http://schemas.microsoft.com/office/drawing/2014/main" id="{25D3AC7F-20A7-5D42-9A16-9813B5031FF5}"/>
              </a:ext>
            </a:extLst>
          </p:cNvPr>
          <p:cNvPicPr>
            <a:picLocks noChangeAspect="1"/>
          </p:cNvPicPr>
          <p:nvPr userDrawn="1"/>
        </p:nvPicPr>
        <p:blipFill>
          <a:blip r:embed="rId2"/>
          <a:stretch>
            <a:fillRect/>
          </a:stretch>
        </p:blipFill>
        <p:spPr>
          <a:xfrm>
            <a:off x="511824" y="6059043"/>
            <a:ext cx="2544533" cy="341599"/>
          </a:xfrm>
          <a:prstGeom prst="rect">
            <a:avLst/>
          </a:prstGeom>
        </p:spPr>
      </p:pic>
      <p:pic>
        <p:nvPicPr>
          <p:cNvPr id="24" name="Gold Triangle">
            <a:extLst>
              <a:ext uri="{FF2B5EF4-FFF2-40B4-BE49-F238E27FC236}">
                <a16:creationId xmlns:a16="http://schemas.microsoft.com/office/drawing/2014/main" id="{4DC803D7-BDE8-2740-B36D-EB98236EB729}"/>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176A2D75-8BC7-41C4-815D-A9A92DAE0890}" type="datetime1">
              <a:rPr lang="en-US" smtClean="0"/>
              <a:t>3/5/2023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86911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452193"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476416" y="2578489"/>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6" name="Purdue Logo" descr="Purdue Logo">
            <a:extLst>
              <a:ext uri="{FF2B5EF4-FFF2-40B4-BE49-F238E27FC236}">
                <a16:creationId xmlns:a16="http://schemas.microsoft.com/office/drawing/2014/main" id="{9B76C55F-AF8B-C44C-A4FF-D099B1735D66}"/>
              </a:ext>
            </a:extLst>
          </p:cNvPr>
          <p:cNvPicPr>
            <a:picLocks noChangeAspect="1"/>
          </p:cNvPicPr>
          <p:nvPr userDrawn="1"/>
        </p:nvPicPr>
        <p:blipFill>
          <a:blip r:embed="rId2"/>
          <a:stretch>
            <a:fillRect/>
          </a:stretch>
        </p:blipFill>
        <p:spPr>
          <a:xfrm>
            <a:off x="511824" y="6059043"/>
            <a:ext cx="2544533" cy="341599"/>
          </a:xfrm>
          <a:prstGeom prst="rect">
            <a:avLst/>
          </a:prstGeom>
        </p:spPr>
      </p:pic>
      <p:pic>
        <p:nvPicPr>
          <p:cNvPr id="21" name="Black Triangle">
            <a:extLst>
              <a:ext uri="{FF2B5EF4-FFF2-40B4-BE49-F238E27FC236}">
                <a16:creationId xmlns:a16="http://schemas.microsoft.com/office/drawing/2014/main" id="{237F821D-D4B4-C442-814B-E1605BD7539E}"/>
              </a:ext>
            </a:extLst>
          </p:cNvPr>
          <p:cNvPicPr>
            <a:picLocks noChangeAspect="1"/>
          </p:cNvPicPr>
          <p:nvPr userDrawn="1"/>
        </p:nvPicPr>
        <p:blipFill>
          <a:blip r:embed="rId3"/>
          <a:stretch>
            <a:fillRect/>
          </a:stretch>
        </p:blipFill>
        <p:spPr>
          <a:xfrm>
            <a:off x="9821333" y="0"/>
            <a:ext cx="2370667"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171610" y="6202177"/>
            <a:ext cx="1002933" cy="323968"/>
          </a:xfrm>
        </p:spPr>
        <p:txBody>
          <a:bodyPr/>
          <a:lstStyle>
            <a:lvl1pPr>
              <a:defRPr>
                <a:solidFill>
                  <a:schemeClr val="tx1">
                    <a:alpha val="70000"/>
                  </a:schemeClr>
                </a:solidFill>
              </a:defRPr>
            </a:lvl1pPr>
          </a:lstStyle>
          <a:p>
            <a:fld id="{D3D5474D-9D82-490B-AA83-CDA10001944B}" type="datetime1">
              <a:rPr lang="en-US" smtClean="0"/>
              <a:t>3/5/2023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99112" y="6181281"/>
            <a:ext cx="487680" cy="365760"/>
          </a:xfrm>
        </p:spPr>
        <p:txBody>
          <a:bodyPr/>
          <a:lstStyle>
            <a:lvl1pPr>
              <a:defRPr>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048126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197345AE-AB11-21CE-0D0B-534142C3630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8E27F3E5-B696-5827-6E60-E8B3244AE6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120BE93C-111A-89BD-D841-C67CAEBF349D}"/>
              </a:ext>
            </a:extLst>
          </p:cNvPr>
          <p:cNvSpPr>
            <a:spLocks noGrp="1" noChangeArrowheads="1"/>
          </p:cNvSpPr>
          <p:nvPr>
            <p:ph type="sldNum" sz="quarter" idx="12"/>
          </p:nvPr>
        </p:nvSpPr>
        <p:spPr>
          <a:ln/>
        </p:spPr>
        <p:txBody>
          <a:bodyPr/>
          <a:lstStyle>
            <a:lvl1pPr>
              <a:defRPr/>
            </a:lvl1pPr>
          </a:lstStyle>
          <a:p>
            <a:fld id="{DD07A441-C049-4D8F-AAB2-64C908A9119A}" type="slidenum">
              <a:rPr lang="en-US" altLang="en-US"/>
              <a:pPr/>
              <a:t>‹#›</a:t>
            </a:fld>
            <a:endParaRPr lang="en-US" altLang="en-US"/>
          </a:p>
        </p:txBody>
      </p:sp>
    </p:spTree>
    <p:extLst>
      <p:ext uri="{BB962C8B-B14F-4D97-AF65-F5344CB8AC3E}">
        <p14:creationId xmlns:p14="http://schemas.microsoft.com/office/powerpoint/2010/main" val="226793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71610" y="6202177"/>
            <a:ext cx="100293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AB2761E8-CFB6-4316-8564-3F6F1422658B}" type="datetime1">
              <a:rPr lang="en-US" smtClean="0"/>
              <a:t>3/5/2023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userDrawn="1"/>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34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4004" y="689174"/>
            <a:ext cx="5933959" cy="3065455"/>
          </a:xfrm>
        </p:spPr>
        <p:txBody>
          <a:bodyPr/>
          <a:lstStyle/>
          <a:p>
            <a:r>
              <a:rPr lang="en-US" sz="5400" dirty="0"/>
              <a:t>Ergonomic  Strategies </a:t>
            </a:r>
            <a:br>
              <a:rPr lang="en-US" sz="5400" dirty="0"/>
            </a:br>
            <a:br>
              <a:rPr lang="en-US" dirty="0"/>
            </a:br>
            <a:r>
              <a:rPr lang="en-US" sz="4000" dirty="0"/>
              <a:t>Work doesn’t have to hurt</a:t>
            </a:r>
          </a:p>
        </p:txBody>
      </p:sp>
      <p:sp>
        <p:nvSpPr>
          <p:cNvPr id="3" name="Subhead">
            <a:extLst>
              <a:ext uri="{FF2B5EF4-FFF2-40B4-BE49-F238E27FC236}">
                <a16:creationId xmlns:a16="http://schemas.microsoft.com/office/drawing/2014/main" id="{C63DA14D-78FF-494D-8A18-3FC879378AC9}"/>
              </a:ext>
            </a:extLst>
          </p:cNvPr>
          <p:cNvSpPr>
            <a:spLocks noGrp="1"/>
          </p:cNvSpPr>
          <p:nvPr>
            <p:ph type="subTitle" idx="1"/>
          </p:nvPr>
        </p:nvSpPr>
        <p:spPr>
          <a:xfrm>
            <a:off x="2034004" y="4128940"/>
            <a:ext cx="7202761" cy="738664"/>
          </a:xfrm>
        </p:spPr>
        <p:txBody>
          <a:bodyPr/>
          <a:lstStyle/>
          <a:p>
            <a:r>
              <a:rPr lang="en-US" sz="2400" dirty="0"/>
              <a:t>Kristi Evans                     Occupational Safety Professional</a:t>
            </a:r>
          </a:p>
        </p:txBody>
      </p:sp>
      <p:sp>
        <p:nvSpPr>
          <p:cNvPr id="4" name="Slide Number Placeholder 3"/>
          <p:cNvSpPr>
            <a:spLocks noGrp="1"/>
          </p:cNvSpPr>
          <p:nvPr>
            <p:ph type="sldNum" sz="quarter" idx="12"/>
          </p:nvPr>
        </p:nvSpPr>
        <p:spPr/>
        <p:txBody>
          <a:bodyPr/>
          <a:lstStyle/>
          <a:p>
            <a:pPr defTabSz="457200"/>
            <a:r>
              <a:rPr lang="en-US" dirty="0">
                <a:solidFill>
                  <a:srgbClr val="FFFFFF"/>
                </a:solidFill>
              </a:rPr>
              <a:t>17</a:t>
            </a:r>
          </a:p>
        </p:txBody>
      </p:sp>
    </p:spTree>
    <p:extLst>
      <p:ext uri="{BB962C8B-B14F-4D97-AF65-F5344CB8AC3E}">
        <p14:creationId xmlns:p14="http://schemas.microsoft.com/office/powerpoint/2010/main" val="119716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83EC-8D38-4514-CDEF-9B104CB2BE2B}"/>
              </a:ext>
            </a:extLst>
          </p:cNvPr>
          <p:cNvSpPr>
            <a:spLocks noGrp="1"/>
          </p:cNvSpPr>
          <p:nvPr>
            <p:ph type="ctrTitle"/>
          </p:nvPr>
        </p:nvSpPr>
        <p:spPr/>
        <p:txBody>
          <a:bodyPr/>
          <a:lstStyle/>
          <a:p>
            <a:r>
              <a:rPr lang="en-US" altLang="en-US" dirty="0"/>
              <a:t>Contact Stress</a:t>
            </a:r>
            <a:endParaRPr lang="en-US" dirty="0"/>
          </a:p>
        </p:txBody>
      </p:sp>
      <p:sp>
        <p:nvSpPr>
          <p:cNvPr id="4" name="Text Placeholder 3">
            <a:extLst>
              <a:ext uri="{FF2B5EF4-FFF2-40B4-BE49-F238E27FC236}">
                <a16:creationId xmlns:a16="http://schemas.microsoft.com/office/drawing/2014/main" id="{F7560009-C3A4-C56E-E4F0-A3883F5EE32E}"/>
              </a:ext>
            </a:extLst>
          </p:cNvPr>
          <p:cNvSpPr>
            <a:spLocks noGrp="1"/>
          </p:cNvSpPr>
          <p:nvPr>
            <p:ph type="body" sz="quarter" idx="14"/>
          </p:nvPr>
        </p:nvSpPr>
        <p:spPr>
          <a:xfrm>
            <a:off x="1489619" y="1936376"/>
            <a:ext cx="8305001" cy="3437701"/>
          </a:xfrm>
        </p:spPr>
        <p:txBody>
          <a:bodyPr>
            <a:normAutofit/>
          </a:bodyPr>
          <a:lstStyle/>
          <a:p>
            <a:pPr eaLnBrk="1" hangingPunct="1">
              <a:defRPr/>
            </a:pPr>
            <a:r>
              <a:rPr lang="en-US" sz="2400" dirty="0"/>
              <a:t>Pressing the body against a hard or sharp edge can place too much pressure on nerves, tendons and blood vessels</a:t>
            </a:r>
          </a:p>
          <a:p>
            <a:pPr eaLnBrk="1" hangingPunct="1">
              <a:defRPr/>
            </a:pPr>
            <a:endParaRPr lang="en-US" sz="2400" dirty="0"/>
          </a:p>
          <a:p>
            <a:pPr eaLnBrk="1" hangingPunct="1">
              <a:defRPr/>
            </a:pPr>
            <a:r>
              <a:rPr lang="en-US" sz="2400" dirty="0"/>
              <a:t>For example, resting the arm against a corner while working can increase the likelihood of an MSD.</a:t>
            </a:r>
          </a:p>
          <a:p>
            <a:endParaRPr lang="en-US" sz="2400" dirty="0"/>
          </a:p>
        </p:txBody>
      </p:sp>
      <p:sp>
        <p:nvSpPr>
          <p:cNvPr id="5" name="Slide Number Placeholder 4">
            <a:extLst>
              <a:ext uri="{FF2B5EF4-FFF2-40B4-BE49-F238E27FC236}">
                <a16:creationId xmlns:a16="http://schemas.microsoft.com/office/drawing/2014/main" id="{EF177742-12E6-889F-6972-11C14DF07390}"/>
              </a:ext>
            </a:extLst>
          </p:cNvPr>
          <p:cNvSpPr>
            <a:spLocks noGrp="1"/>
          </p:cNvSpPr>
          <p:nvPr>
            <p:ph type="sldNum" sz="quarter" idx="4"/>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39863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Factors- Personal</a:t>
            </a:r>
          </a:p>
        </p:txBody>
      </p:sp>
      <p:sp>
        <p:nvSpPr>
          <p:cNvPr id="8" name="object 4"/>
          <p:cNvSpPr txBox="1">
            <a:spLocks noGrp="1"/>
          </p:cNvSpPr>
          <p:nvPr>
            <p:ph type="body" sz="quarter" idx="14"/>
          </p:nvPr>
        </p:nvSpPr>
        <p:spPr>
          <a:xfrm>
            <a:off x="2652502" y="1917389"/>
            <a:ext cx="3443499" cy="2487219"/>
          </a:xfrm>
          <a:prstGeom prst="rect">
            <a:avLst/>
          </a:prstGeom>
        </p:spPr>
        <p:txBody>
          <a:bodyPr vert="horz" wrap="square" lIns="0" tIns="85725" rIns="0" bIns="0" rtlCol="0">
            <a:spAutoFit/>
          </a:bodyPr>
          <a:lstStyle/>
          <a:p>
            <a:pPr marL="355600" indent="-342900" defTabSz="914400">
              <a:spcBef>
                <a:spcPts val="675"/>
              </a:spcBef>
              <a:buFontTx/>
              <a:buChar char="•"/>
              <a:tabLst>
                <a:tab pos="354965" algn="l"/>
                <a:tab pos="355600" algn="l"/>
              </a:tabLst>
              <a:defRPr/>
            </a:pPr>
            <a:r>
              <a:rPr spc="-5" dirty="0">
                <a:solidFill>
                  <a:srgbClr val="585858"/>
                </a:solidFill>
                <a:latin typeface="Arial"/>
                <a:cs typeface="Arial"/>
              </a:rPr>
              <a:t>Age</a:t>
            </a:r>
            <a:endParaRPr dirty="0">
              <a:solidFill>
                <a:prstClr val="black"/>
              </a:solidFill>
              <a:latin typeface="Arial"/>
              <a:cs typeface="Arial"/>
            </a:endParaRPr>
          </a:p>
          <a:p>
            <a:pPr marL="355600" indent="-342900" defTabSz="914400">
              <a:spcBef>
                <a:spcPts val="575"/>
              </a:spcBef>
              <a:buFontTx/>
              <a:buChar char="•"/>
              <a:tabLst>
                <a:tab pos="354965" algn="l"/>
                <a:tab pos="355600" algn="l"/>
              </a:tabLst>
              <a:defRPr/>
            </a:pPr>
            <a:r>
              <a:rPr spc="-5" dirty="0">
                <a:solidFill>
                  <a:srgbClr val="585858"/>
                </a:solidFill>
                <a:latin typeface="Arial"/>
                <a:cs typeface="Arial"/>
              </a:rPr>
              <a:t>Gender</a:t>
            </a:r>
            <a:endParaRPr dirty="0">
              <a:solidFill>
                <a:prstClr val="black"/>
              </a:solidFill>
              <a:latin typeface="Arial"/>
              <a:cs typeface="Arial"/>
            </a:endParaRPr>
          </a:p>
          <a:p>
            <a:pPr marL="355600" indent="-342900" defTabSz="914400">
              <a:spcBef>
                <a:spcPts val="575"/>
              </a:spcBef>
              <a:buFontTx/>
              <a:buChar char="•"/>
              <a:tabLst>
                <a:tab pos="354965" algn="l"/>
                <a:tab pos="355600" algn="l"/>
              </a:tabLst>
              <a:defRPr/>
            </a:pPr>
            <a:r>
              <a:rPr spc="-5" dirty="0">
                <a:solidFill>
                  <a:srgbClr val="585858"/>
                </a:solidFill>
                <a:latin typeface="Arial"/>
                <a:cs typeface="Arial"/>
              </a:rPr>
              <a:t>BMI</a:t>
            </a:r>
            <a:endParaRPr dirty="0">
              <a:solidFill>
                <a:prstClr val="black"/>
              </a:solidFill>
              <a:latin typeface="Arial"/>
              <a:cs typeface="Arial"/>
            </a:endParaRPr>
          </a:p>
          <a:p>
            <a:pPr marL="355600" indent="-342900" defTabSz="914400">
              <a:spcBef>
                <a:spcPts val="575"/>
              </a:spcBef>
              <a:buFontTx/>
              <a:buChar char="•"/>
              <a:tabLst>
                <a:tab pos="354965" algn="l"/>
                <a:tab pos="355600" algn="l"/>
              </a:tabLst>
              <a:defRPr/>
            </a:pPr>
            <a:r>
              <a:rPr lang="en-US" spc="-5" dirty="0">
                <a:solidFill>
                  <a:srgbClr val="585858"/>
                </a:solidFill>
                <a:latin typeface="Arial"/>
                <a:cs typeface="Arial"/>
              </a:rPr>
              <a:t>Physical </a:t>
            </a:r>
            <a:r>
              <a:rPr spc="-5" dirty="0">
                <a:solidFill>
                  <a:srgbClr val="585858"/>
                </a:solidFill>
                <a:latin typeface="Arial"/>
                <a:cs typeface="Arial"/>
              </a:rPr>
              <a:t>Health </a:t>
            </a:r>
            <a:endParaRPr lang="en-US" spc="-5" dirty="0">
              <a:solidFill>
                <a:srgbClr val="585858"/>
              </a:solidFill>
              <a:latin typeface="Arial"/>
              <a:cs typeface="Arial"/>
            </a:endParaRPr>
          </a:p>
          <a:p>
            <a:pPr marL="355600" indent="-342900" defTabSz="914400">
              <a:spcBef>
                <a:spcPts val="575"/>
              </a:spcBef>
              <a:buFontTx/>
              <a:buChar char="•"/>
              <a:tabLst>
                <a:tab pos="354965" algn="l"/>
                <a:tab pos="355600" algn="l"/>
              </a:tabLst>
              <a:defRPr/>
            </a:pPr>
            <a:r>
              <a:rPr spc="-5" dirty="0">
                <a:solidFill>
                  <a:srgbClr val="585858"/>
                </a:solidFill>
                <a:latin typeface="Arial"/>
                <a:cs typeface="Arial"/>
              </a:rPr>
              <a:t>Mental health</a:t>
            </a:r>
            <a:endParaRPr dirty="0">
              <a:solidFill>
                <a:prstClr val="black"/>
              </a:solidFill>
              <a:latin typeface="Arial"/>
              <a:cs typeface="Arial"/>
            </a:endParaRPr>
          </a:p>
          <a:p>
            <a:pPr marL="355600" indent="-342900" defTabSz="914400">
              <a:spcBef>
                <a:spcPts val="575"/>
              </a:spcBef>
              <a:buFontTx/>
              <a:buChar char="•"/>
              <a:tabLst>
                <a:tab pos="354965" algn="l"/>
                <a:tab pos="355600" algn="l"/>
              </a:tabLst>
              <a:defRPr/>
            </a:pPr>
            <a:r>
              <a:rPr spc="-5" dirty="0">
                <a:solidFill>
                  <a:srgbClr val="585858"/>
                </a:solidFill>
                <a:latin typeface="Arial"/>
                <a:cs typeface="Arial"/>
              </a:rPr>
              <a:t>Smoking</a:t>
            </a:r>
            <a:endParaRPr dirty="0">
              <a:solidFill>
                <a:prstClr val="black"/>
              </a:solidFill>
              <a:latin typeface="Arial"/>
              <a:cs typeface="Arial"/>
            </a:endParaRPr>
          </a:p>
          <a:p>
            <a:pPr marL="355600" indent="-342900" defTabSz="914400">
              <a:spcBef>
                <a:spcPts val="575"/>
              </a:spcBef>
              <a:buFontTx/>
              <a:buChar char="•"/>
              <a:tabLst>
                <a:tab pos="354965" algn="l"/>
                <a:tab pos="355600" algn="l"/>
              </a:tabLst>
              <a:defRPr/>
            </a:pPr>
            <a:r>
              <a:rPr spc="-5" dirty="0">
                <a:solidFill>
                  <a:srgbClr val="585858"/>
                </a:solidFill>
                <a:latin typeface="Arial"/>
                <a:cs typeface="Arial"/>
              </a:rPr>
              <a:t>Genetics</a:t>
            </a:r>
            <a:endParaRPr dirty="0">
              <a:solidFill>
                <a:prstClr val="black"/>
              </a:solidFill>
              <a:latin typeface="Arial"/>
              <a:cs typeface="Arial"/>
            </a:endParaRPr>
          </a:p>
        </p:txBody>
      </p:sp>
      <p:sp>
        <p:nvSpPr>
          <p:cNvPr id="10" name="object 6"/>
          <p:cNvSpPr txBox="1"/>
          <p:nvPr/>
        </p:nvSpPr>
        <p:spPr>
          <a:xfrm>
            <a:off x="1738102" y="6526145"/>
            <a:ext cx="7162165" cy="166712"/>
          </a:xfrm>
          <a:prstGeom prst="rect">
            <a:avLst/>
          </a:prstGeom>
        </p:spPr>
        <p:txBody>
          <a:bodyPr vert="horz" wrap="square" lIns="0" tIns="12700" rIns="0" bIns="0" rtlCol="0">
            <a:spAutoFit/>
          </a:bodyPr>
          <a:lstStyle/>
          <a:p>
            <a:pPr marL="12700">
              <a:spcBef>
                <a:spcPts val="100"/>
              </a:spcBef>
              <a:defRPr/>
            </a:pPr>
            <a:r>
              <a:rPr sz="1000" spc="-5" dirty="0">
                <a:solidFill>
                  <a:srgbClr val="585858"/>
                </a:solidFill>
                <a:latin typeface="Arial"/>
                <a:cs typeface="Arial"/>
              </a:rPr>
              <a:t>National </a:t>
            </a:r>
            <a:r>
              <a:rPr sz="1000" dirty="0">
                <a:solidFill>
                  <a:srgbClr val="585858"/>
                </a:solidFill>
                <a:latin typeface="Arial"/>
                <a:cs typeface="Arial"/>
              </a:rPr>
              <a:t>Research </a:t>
            </a:r>
            <a:r>
              <a:rPr sz="1000" spc="-5" dirty="0">
                <a:solidFill>
                  <a:srgbClr val="585858"/>
                </a:solidFill>
                <a:latin typeface="Arial"/>
                <a:cs typeface="Arial"/>
              </a:rPr>
              <a:t>Council/Institute of Medicine </a:t>
            </a:r>
            <a:r>
              <a:rPr sz="1000" dirty="0">
                <a:solidFill>
                  <a:srgbClr val="585858"/>
                </a:solidFill>
                <a:latin typeface="Arial"/>
                <a:cs typeface="Arial"/>
              </a:rPr>
              <a:t>committee </a:t>
            </a:r>
            <a:r>
              <a:rPr sz="1000" spc="-5" dirty="0">
                <a:solidFill>
                  <a:srgbClr val="585858"/>
                </a:solidFill>
                <a:latin typeface="Arial"/>
                <a:cs typeface="Arial"/>
              </a:rPr>
              <a:t>(2001) National Academy</a:t>
            </a:r>
            <a:r>
              <a:rPr sz="1000" spc="-225" dirty="0">
                <a:solidFill>
                  <a:srgbClr val="585858"/>
                </a:solidFill>
                <a:latin typeface="Arial"/>
                <a:cs typeface="Arial"/>
              </a:rPr>
              <a:t> </a:t>
            </a:r>
            <a:r>
              <a:rPr sz="1000" dirty="0">
                <a:solidFill>
                  <a:srgbClr val="585858"/>
                </a:solidFill>
                <a:latin typeface="Arial"/>
                <a:cs typeface="Arial"/>
              </a:rPr>
              <a:t>Press</a:t>
            </a:r>
            <a:endParaRPr sz="1000" dirty="0">
              <a:solidFill>
                <a:prstClr val="black"/>
              </a:solidFill>
              <a:latin typeface="Arial"/>
              <a:cs typeface="Arial"/>
            </a:endParaRPr>
          </a:p>
        </p:txBody>
      </p:sp>
      <p:pic>
        <p:nvPicPr>
          <p:cNvPr id="11" name="Content Placeholder 10"/>
          <p:cNvPicPr>
            <a:picLocks noGrp="1" noChangeAspect="1"/>
          </p:cNvPicPr>
          <p:nvPr>
            <p:ph sz="quarter" idx="13"/>
          </p:nvPr>
        </p:nvPicPr>
        <p:blipFill rotWithShape="1">
          <a:blip r:embed="rId2"/>
          <a:srcRect r="18825" b="4907"/>
          <a:stretch/>
        </p:blipFill>
        <p:spPr>
          <a:xfrm>
            <a:off x="4763283" y="1459455"/>
            <a:ext cx="5530909" cy="3644561"/>
          </a:xfrm>
          <a:prstGeom prst="rect">
            <a:avLst/>
          </a:prstGeom>
        </p:spPr>
      </p:pic>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11</a:t>
            </a:fld>
            <a:endParaRPr lang="en-US" dirty="0">
              <a:solidFill>
                <a:srgbClr val="000000"/>
              </a:solidFill>
            </a:endParaRPr>
          </a:p>
        </p:txBody>
      </p:sp>
    </p:spTree>
    <p:extLst>
      <p:ext uri="{BB962C8B-B14F-4D97-AF65-F5344CB8AC3E}">
        <p14:creationId xmlns:p14="http://schemas.microsoft.com/office/powerpoint/2010/main" val="207078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Factors-Personal</a:t>
            </a:r>
          </a:p>
        </p:txBody>
      </p:sp>
      <p:sp>
        <p:nvSpPr>
          <p:cNvPr id="8" name="object 6"/>
          <p:cNvSpPr txBox="1"/>
          <p:nvPr/>
        </p:nvSpPr>
        <p:spPr>
          <a:xfrm>
            <a:off x="3876812" y="6181282"/>
            <a:ext cx="5524091" cy="652517"/>
          </a:xfrm>
          <a:prstGeom prst="rect">
            <a:avLst/>
          </a:prstGeom>
        </p:spPr>
        <p:txBody>
          <a:bodyPr vert="horz" wrap="square" lIns="0" tIns="11206" rIns="0" bIns="0" rtlCol="0">
            <a:spAutoFit/>
          </a:bodyPr>
          <a:lstStyle/>
          <a:p>
            <a:pPr marL="11206" defTabSz="457200">
              <a:lnSpc>
                <a:spcPts val="1262"/>
              </a:lnSpc>
              <a:spcBef>
                <a:spcPts val="88"/>
              </a:spcBef>
            </a:pPr>
            <a:r>
              <a:rPr sz="800" i="1" spc="-18" dirty="0">
                <a:solidFill>
                  <a:srgbClr val="595959"/>
                </a:solidFill>
                <a:latin typeface="Arial"/>
                <a:cs typeface="Arial"/>
              </a:rPr>
              <a:t>Ancoli-Israel </a:t>
            </a:r>
            <a:r>
              <a:rPr sz="800" i="1" spc="-13" dirty="0">
                <a:solidFill>
                  <a:srgbClr val="595959"/>
                </a:solidFill>
                <a:latin typeface="Arial"/>
                <a:cs typeface="Arial"/>
              </a:rPr>
              <a:t>S, </a:t>
            </a:r>
            <a:r>
              <a:rPr sz="800" i="1" spc="-22" dirty="0">
                <a:solidFill>
                  <a:srgbClr val="595959"/>
                </a:solidFill>
                <a:latin typeface="Arial"/>
                <a:cs typeface="Arial"/>
              </a:rPr>
              <a:t>Cooke </a:t>
            </a:r>
            <a:r>
              <a:rPr sz="800" i="1" spc="-18" dirty="0">
                <a:solidFill>
                  <a:srgbClr val="595959"/>
                </a:solidFill>
                <a:latin typeface="Arial"/>
                <a:cs typeface="Arial"/>
              </a:rPr>
              <a:t>JR. </a:t>
            </a:r>
            <a:r>
              <a:rPr sz="800" i="1" dirty="0">
                <a:solidFill>
                  <a:srgbClr val="595959"/>
                </a:solidFill>
                <a:latin typeface="Arial"/>
                <a:cs typeface="Arial"/>
              </a:rPr>
              <a:t>J </a:t>
            </a:r>
            <a:r>
              <a:rPr sz="800" i="1" spc="-13" dirty="0">
                <a:solidFill>
                  <a:srgbClr val="595959"/>
                </a:solidFill>
                <a:latin typeface="Arial"/>
                <a:cs typeface="Arial"/>
              </a:rPr>
              <a:t>Am </a:t>
            </a:r>
            <a:r>
              <a:rPr sz="800" i="1" spc="-18" dirty="0">
                <a:solidFill>
                  <a:srgbClr val="595959"/>
                </a:solidFill>
                <a:latin typeface="Arial"/>
                <a:cs typeface="Arial"/>
              </a:rPr>
              <a:t>Geriatr Soc.</a:t>
            </a:r>
            <a:r>
              <a:rPr sz="800" i="1" spc="-199" dirty="0">
                <a:solidFill>
                  <a:srgbClr val="595959"/>
                </a:solidFill>
                <a:latin typeface="Arial"/>
                <a:cs typeface="Arial"/>
              </a:rPr>
              <a:t> </a:t>
            </a:r>
            <a:r>
              <a:rPr sz="800" i="1" spc="-22" dirty="0">
                <a:solidFill>
                  <a:srgbClr val="595959"/>
                </a:solidFill>
                <a:latin typeface="Arial"/>
                <a:cs typeface="Arial"/>
              </a:rPr>
              <a:t>2005;53(suppl):S264-S271.</a:t>
            </a:r>
            <a:endParaRPr sz="800" dirty="0">
              <a:solidFill>
                <a:srgbClr val="FFFFFF"/>
              </a:solidFill>
              <a:latin typeface="Arial"/>
              <a:cs typeface="Arial"/>
            </a:endParaRPr>
          </a:p>
          <a:p>
            <a:pPr marL="11206" defTabSz="457200">
              <a:lnSpc>
                <a:spcPts val="1240"/>
              </a:lnSpc>
            </a:pPr>
            <a:r>
              <a:rPr sz="800" i="1" spc="-18" dirty="0">
                <a:solidFill>
                  <a:srgbClr val="595959"/>
                </a:solidFill>
                <a:latin typeface="Arial"/>
                <a:cs typeface="Arial"/>
              </a:rPr>
              <a:t>Choi</a:t>
            </a:r>
            <a:r>
              <a:rPr sz="800" i="1" spc="-22" dirty="0">
                <a:solidFill>
                  <a:srgbClr val="595959"/>
                </a:solidFill>
                <a:latin typeface="Arial"/>
                <a:cs typeface="Arial"/>
              </a:rPr>
              <a:t> </a:t>
            </a:r>
            <a:r>
              <a:rPr sz="800" i="1" spc="-13" dirty="0">
                <a:solidFill>
                  <a:srgbClr val="595959"/>
                </a:solidFill>
                <a:latin typeface="Arial"/>
                <a:cs typeface="Arial"/>
              </a:rPr>
              <a:t>SW</a:t>
            </a:r>
            <a:r>
              <a:rPr sz="800" i="1" spc="-57" dirty="0">
                <a:solidFill>
                  <a:srgbClr val="595959"/>
                </a:solidFill>
                <a:latin typeface="Arial"/>
                <a:cs typeface="Arial"/>
              </a:rPr>
              <a:t> </a:t>
            </a:r>
            <a:r>
              <a:rPr sz="800" i="1" spc="-13" dirty="0">
                <a:solidFill>
                  <a:srgbClr val="595959"/>
                </a:solidFill>
                <a:latin typeface="Arial"/>
                <a:cs typeface="Arial"/>
              </a:rPr>
              <a:t>et</a:t>
            </a:r>
            <a:r>
              <a:rPr sz="800" i="1" spc="-35" dirty="0">
                <a:solidFill>
                  <a:srgbClr val="595959"/>
                </a:solidFill>
                <a:latin typeface="Arial"/>
                <a:cs typeface="Arial"/>
              </a:rPr>
              <a:t> </a:t>
            </a:r>
            <a:r>
              <a:rPr sz="800" i="1" spc="-9" dirty="0">
                <a:solidFill>
                  <a:srgbClr val="595959"/>
                </a:solidFill>
                <a:latin typeface="Arial"/>
                <a:cs typeface="Arial"/>
              </a:rPr>
              <a:t>al.</a:t>
            </a:r>
            <a:r>
              <a:rPr sz="800" i="1" spc="-35" dirty="0">
                <a:solidFill>
                  <a:srgbClr val="595959"/>
                </a:solidFill>
                <a:latin typeface="Arial"/>
                <a:cs typeface="Arial"/>
              </a:rPr>
              <a:t> </a:t>
            </a:r>
            <a:r>
              <a:rPr sz="800" i="1" spc="-13" dirty="0">
                <a:solidFill>
                  <a:srgbClr val="595959"/>
                </a:solidFill>
                <a:latin typeface="Arial"/>
                <a:cs typeface="Arial"/>
              </a:rPr>
              <a:t>Am</a:t>
            </a:r>
            <a:r>
              <a:rPr sz="800" i="1" spc="-57" dirty="0">
                <a:solidFill>
                  <a:srgbClr val="595959"/>
                </a:solidFill>
                <a:latin typeface="Arial"/>
                <a:cs typeface="Arial"/>
              </a:rPr>
              <a:t> </a:t>
            </a:r>
            <a:r>
              <a:rPr sz="800" i="1" dirty="0">
                <a:solidFill>
                  <a:srgbClr val="595959"/>
                </a:solidFill>
                <a:latin typeface="Arial"/>
                <a:cs typeface="Arial"/>
              </a:rPr>
              <a:t>J</a:t>
            </a:r>
            <a:r>
              <a:rPr sz="800" i="1" spc="-35" dirty="0">
                <a:solidFill>
                  <a:srgbClr val="595959"/>
                </a:solidFill>
                <a:latin typeface="Arial"/>
                <a:cs typeface="Arial"/>
              </a:rPr>
              <a:t> </a:t>
            </a:r>
            <a:r>
              <a:rPr sz="800" i="1" spc="-22" dirty="0">
                <a:solidFill>
                  <a:srgbClr val="595959"/>
                </a:solidFill>
                <a:latin typeface="Arial"/>
                <a:cs typeface="Arial"/>
              </a:rPr>
              <a:t>Emerg</a:t>
            </a:r>
            <a:r>
              <a:rPr sz="800" i="1" spc="-40" dirty="0">
                <a:solidFill>
                  <a:srgbClr val="595959"/>
                </a:solidFill>
                <a:latin typeface="Arial"/>
                <a:cs typeface="Arial"/>
              </a:rPr>
              <a:t> </a:t>
            </a:r>
            <a:r>
              <a:rPr sz="800" i="1" spc="-22" dirty="0">
                <a:solidFill>
                  <a:srgbClr val="595959"/>
                </a:solidFill>
                <a:latin typeface="Arial"/>
                <a:cs typeface="Arial"/>
              </a:rPr>
              <a:t>Med.</a:t>
            </a:r>
            <a:r>
              <a:rPr sz="800" i="1" spc="-35" dirty="0">
                <a:solidFill>
                  <a:srgbClr val="595959"/>
                </a:solidFill>
                <a:latin typeface="Arial"/>
                <a:cs typeface="Arial"/>
              </a:rPr>
              <a:t> </a:t>
            </a:r>
            <a:r>
              <a:rPr sz="800" i="1" spc="-18" dirty="0">
                <a:solidFill>
                  <a:srgbClr val="595959"/>
                </a:solidFill>
                <a:latin typeface="Arial"/>
                <a:cs typeface="Arial"/>
              </a:rPr>
              <a:t>2006</a:t>
            </a:r>
            <a:r>
              <a:rPr sz="800" i="1" spc="-40" dirty="0">
                <a:solidFill>
                  <a:srgbClr val="595959"/>
                </a:solidFill>
                <a:latin typeface="Arial"/>
                <a:cs typeface="Arial"/>
              </a:rPr>
              <a:t> </a:t>
            </a:r>
            <a:r>
              <a:rPr sz="800" i="1" spc="-22" dirty="0">
                <a:solidFill>
                  <a:srgbClr val="595959"/>
                </a:solidFill>
                <a:latin typeface="Arial"/>
                <a:cs typeface="Arial"/>
              </a:rPr>
              <a:t>Mar;24(2):189-96.</a:t>
            </a:r>
            <a:r>
              <a:rPr sz="800" i="1" spc="-35" dirty="0">
                <a:solidFill>
                  <a:srgbClr val="595959"/>
                </a:solidFill>
                <a:latin typeface="Arial"/>
                <a:cs typeface="Arial"/>
              </a:rPr>
              <a:t> </a:t>
            </a:r>
            <a:r>
              <a:rPr sz="800" i="1" spc="-18" dirty="0">
                <a:solidFill>
                  <a:srgbClr val="FFFFFF"/>
                </a:solidFill>
                <a:latin typeface="Arial"/>
                <a:cs typeface="Arial"/>
              </a:rPr>
              <a:t>Spiegel</a:t>
            </a:r>
            <a:r>
              <a:rPr sz="800" i="1" spc="-22" dirty="0">
                <a:solidFill>
                  <a:srgbClr val="FFFFFF"/>
                </a:solidFill>
                <a:latin typeface="Arial"/>
                <a:cs typeface="Arial"/>
              </a:rPr>
              <a:t> </a:t>
            </a:r>
            <a:r>
              <a:rPr sz="800" i="1" dirty="0">
                <a:solidFill>
                  <a:srgbClr val="FFFFFF"/>
                </a:solidFill>
                <a:latin typeface="Arial"/>
                <a:cs typeface="Arial"/>
              </a:rPr>
              <a:t>K</a:t>
            </a:r>
            <a:r>
              <a:rPr sz="800" i="1" spc="-40" dirty="0">
                <a:solidFill>
                  <a:srgbClr val="FFFFFF"/>
                </a:solidFill>
                <a:latin typeface="Arial"/>
                <a:cs typeface="Arial"/>
              </a:rPr>
              <a:t> </a:t>
            </a:r>
            <a:r>
              <a:rPr sz="800" i="1" spc="-13" dirty="0">
                <a:solidFill>
                  <a:srgbClr val="FFFFFF"/>
                </a:solidFill>
                <a:latin typeface="Arial"/>
                <a:cs typeface="Arial"/>
              </a:rPr>
              <a:t>et</a:t>
            </a:r>
            <a:r>
              <a:rPr sz="800" i="1" spc="-35" dirty="0">
                <a:solidFill>
                  <a:srgbClr val="FFFFFF"/>
                </a:solidFill>
                <a:latin typeface="Arial"/>
                <a:cs typeface="Arial"/>
              </a:rPr>
              <a:t> </a:t>
            </a:r>
            <a:r>
              <a:rPr sz="800" i="1" spc="-13" dirty="0">
                <a:solidFill>
                  <a:srgbClr val="FFFFFF"/>
                </a:solidFill>
                <a:latin typeface="Arial"/>
                <a:cs typeface="Arial"/>
              </a:rPr>
              <a:t>al</a:t>
            </a:r>
            <a:r>
              <a:rPr sz="800" i="1" spc="-22" dirty="0">
                <a:solidFill>
                  <a:srgbClr val="FFFFFF"/>
                </a:solidFill>
                <a:latin typeface="Arial"/>
                <a:cs typeface="Arial"/>
              </a:rPr>
              <a:t> </a:t>
            </a:r>
            <a:r>
              <a:rPr sz="800" i="1" dirty="0">
                <a:solidFill>
                  <a:srgbClr val="FFFFFF"/>
                </a:solidFill>
                <a:latin typeface="Arial"/>
                <a:cs typeface="Arial"/>
              </a:rPr>
              <a:t>J</a:t>
            </a:r>
            <a:r>
              <a:rPr sz="800" i="1" spc="-40" dirty="0">
                <a:solidFill>
                  <a:srgbClr val="FFFFFF"/>
                </a:solidFill>
                <a:latin typeface="Arial"/>
                <a:cs typeface="Arial"/>
              </a:rPr>
              <a:t> </a:t>
            </a:r>
            <a:r>
              <a:rPr sz="800" i="1" spc="-18" dirty="0">
                <a:solidFill>
                  <a:srgbClr val="FFFFFF"/>
                </a:solidFill>
                <a:latin typeface="Arial"/>
                <a:cs typeface="Arial"/>
              </a:rPr>
              <a:t>Appl</a:t>
            </a:r>
            <a:r>
              <a:rPr sz="800" i="1" spc="-22" dirty="0">
                <a:solidFill>
                  <a:srgbClr val="FFFFFF"/>
                </a:solidFill>
                <a:latin typeface="Arial"/>
                <a:cs typeface="Arial"/>
              </a:rPr>
              <a:t> </a:t>
            </a:r>
            <a:r>
              <a:rPr sz="800" i="1" spc="-18" dirty="0">
                <a:solidFill>
                  <a:srgbClr val="FFFFFF"/>
                </a:solidFill>
                <a:latin typeface="Arial"/>
                <a:cs typeface="Arial"/>
              </a:rPr>
              <a:t>Physiol.</a:t>
            </a:r>
            <a:r>
              <a:rPr sz="800" i="1" spc="-35" dirty="0">
                <a:solidFill>
                  <a:srgbClr val="FFFFFF"/>
                </a:solidFill>
                <a:latin typeface="Arial"/>
                <a:cs typeface="Arial"/>
              </a:rPr>
              <a:t> </a:t>
            </a:r>
            <a:r>
              <a:rPr sz="800" i="1" spc="-18" dirty="0">
                <a:solidFill>
                  <a:srgbClr val="FFFFFF"/>
                </a:solidFill>
                <a:latin typeface="Arial"/>
                <a:cs typeface="Arial"/>
              </a:rPr>
              <a:t>2005</a:t>
            </a:r>
            <a:r>
              <a:rPr sz="800" i="1" spc="-40" dirty="0">
                <a:solidFill>
                  <a:srgbClr val="FFFFFF"/>
                </a:solidFill>
                <a:latin typeface="Arial"/>
                <a:cs typeface="Arial"/>
              </a:rPr>
              <a:t> </a:t>
            </a:r>
            <a:r>
              <a:rPr sz="800" i="1" spc="-22" dirty="0">
                <a:solidFill>
                  <a:srgbClr val="FFFFFF"/>
                </a:solidFill>
                <a:latin typeface="Arial"/>
                <a:cs typeface="Arial"/>
              </a:rPr>
              <a:t>Nov;99(5):2008-19.</a:t>
            </a:r>
            <a:endParaRPr sz="800" dirty="0">
              <a:solidFill>
                <a:srgbClr val="FFFFFF"/>
              </a:solidFill>
              <a:latin typeface="Arial"/>
              <a:cs typeface="Arial"/>
            </a:endParaRPr>
          </a:p>
          <a:p>
            <a:pPr marL="11206" marR="4483" defTabSz="457200">
              <a:lnSpc>
                <a:spcPts val="1227"/>
              </a:lnSpc>
              <a:spcBef>
                <a:spcPts val="53"/>
              </a:spcBef>
            </a:pPr>
            <a:r>
              <a:rPr sz="800" i="1" spc="-22" dirty="0">
                <a:solidFill>
                  <a:srgbClr val="595959"/>
                </a:solidFill>
                <a:latin typeface="Arial"/>
                <a:cs typeface="Arial"/>
              </a:rPr>
              <a:t>Buxton</a:t>
            </a:r>
            <a:r>
              <a:rPr sz="800" i="1" spc="-35" dirty="0">
                <a:solidFill>
                  <a:srgbClr val="595959"/>
                </a:solidFill>
                <a:latin typeface="Arial"/>
                <a:cs typeface="Arial"/>
              </a:rPr>
              <a:t> </a:t>
            </a:r>
            <a:r>
              <a:rPr sz="800" i="1" spc="-22" dirty="0">
                <a:solidFill>
                  <a:srgbClr val="595959"/>
                </a:solidFill>
                <a:latin typeface="Arial"/>
                <a:cs typeface="Arial"/>
              </a:rPr>
              <a:t>OM</a:t>
            </a:r>
            <a:r>
              <a:rPr sz="800" i="1" spc="-53" dirty="0">
                <a:solidFill>
                  <a:srgbClr val="595959"/>
                </a:solidFill>
                <a:latin typeface="Arial"/>
                <a:cs typeface="Arial"/>
              </a:rPr>
              <a:t> </a:t>
            </a:r>
            <a:r>
              <a:rPr sz="800" i="1" spc="-13" dirty="0">
                <a:solidFill>
                  <a:srgbClr val="595959"/>
                </a:solidFill>
                <a:latin typeface="Arial"/>
                <a:cs typeface="Arial"/>
              </a:rPr>
              <a:t>et</a:t>
            </a:r>
            <a:r>
              <a:rPr sz="800" i="1" spc="-31" dirty="0">
                <a:solidFill>
                  <a:srgbClr val="595959"/>
                </a:solidFill>
                <a:latin typeface="Arial"/>
                <a:cs typeface="Arial"/>
              </a:rPr>
              <a:t> </a:t>
            </a:r>
            <a:r>
              <a:rPr sz="800" i="1" spc="-13" dirty="0">
                <a:solidFill>
                  <a:srgbClr val="595959"/>
                </a:solidFill>
                <a:latin typeface="Arial"/>
                <a:cs typeface="Arial"/>
              </a:rPr>
              <a:t>al.,</a:t>
            </a:r>
            <a:r>
              <a:rPr sz="800" i="1" spc="-31" dirty="0">
                <a:solidFill>
                  <a:srgbClr val="595959"/>
                </a:solidFill>
                <a:latin typeface="Arial"/>
                <a:cs typeface="Arial"/>
              </a:rPr>
              <a:t> </a:t>
            </a:r>
            <a:r>
              <a:rPr sz="800" i="1" spc="-18" dirty="0">
                <a:solidFill>
                  <a:srgbClr val="595959"/>
                </a:solidFill>
                <a:latin typeface="Arial"/>
                <a:cs typeface="Arial"/>
              </a:rPr>
              <a:t>Effects</a:t>
            </a:r>
            <a:r>
              <a:rPr sz="800" i="1" spc="-31" dirty="0">
                <a:solidFill>
                  <a:srgbClr val="595959"/>
                </a:solidFill>
                <a:latin typeface="Arial"/>
                <a:cs typeface="Arial"/>
              </a:rPr>
              <a:t> </a:t>
            </a:r>
            <a:r>
              <a:rPr sz="800" i="1" spc="-13" dirty="0">
                <a:solidFill>
                  <a:srgbClr val="595959"/>
                </a:solidFill>
                <a:latin typeface="Arial"/>
                <a:cs typeface="Arial"/>
              </a:rPr>
              <a:t>of</a:t>
            </a:r>
            <a:r>
              <a:rPr sz="800" i="1" spc="-31" dirty="0">
                <a:solidFill>
                  <a:srgbClr val="595959"/>
                </a:solidFill>
                <a:latin typeface="Arial"/>
                <a:cs typeface="Arial"/>
              </a:rPr>
              <a:t> </a:t>
            </a:r>
            <a:r>
              <a:rPr sz="800" i="1" spc="-18" dirty="0">
                <a:solidFill>
                  <a:srgbClr val="595959"/>
                </a:solidFill>
                <a:latin typeface="Arial"/>
                <a:cs typeface="Arial"/>
              </a:rPr>
              <a:t>sleep</a:t>
            </a:r>
            <a:r>
              <a:rPr sz="800" i="1" spc="-35" dirty="0">
                <a:solidFill>
                  <a:srgbClr val="595959"/>
                </a:solidFill>
                <a:latin typeface="Arial"/>
                <a:cs typeface="Arial"/>
              </a:rPr>
              <a:t> </a:t>
            </a:r>
            <a:r>
              <a:rPr sz="800" i="1" spc="-18" dirty="0">
                <a:solidFill>
                  <a:srgbClr val="595959"/>
                </a:solidFill>
                <a:latin typeface="Arial"/>
                <a:cs typeface="Arial"/>
              </a:rPr>
              <a:t>deficiency</a:t>
            </a:r>
            <a:r>
              <a:rPr sz="800" i="1" spc="-35" dirty="0">
                <a:solidFill>
                  <a:srgbClr val="595959"/>
                </a:solidFill>
                <a:latin typeface="Arial"/>
                <a:cs typeface="Arial"/>
              </a:rPr>
              <a:t> </a:t>
            </a:r>
            <a:r>
              <a:rPr sz="800" i="1" spc="-13" dirty="0">
                <a:solidFill>
                  <a:srgbClr val="595959"/>
                </a:solidFill>
                <a:latin typeface="Arial"/>
                <a:cs typeface="Arial"/>
              </a:rPr>
              <a:t>on</a:t>
            </a:r>
            <a:r>
              <a:rPr sz="800" i="1" spc="-31" dirty="0">
                <a:solidFill>
                  <a:srgbClr val="595959"/>
                </a:solidFill>
                <a:latin typeface="Arial"/>
                <a:cs typeface="Arial"/>
              </a:rPr>
              <a:t> </a:t>
            </a:r>
            <a:r>
              <a:rPr sz="800" i="1" spc="-22" dirty="0">
                <a:solidFill>
                  <a:srgbClr val="595959"/>
                </a:solidFill>
                <a:latin typeface="Arial"/>
                <a:cs typeface="Arial"/>
              </a:rPr>
              <a:t>hormones,</a:t>
            </a:r>
            <a:r>
              <a:rPr sz="800" i="1" spc="-31" dirty="0">
                <a:solidFill>
                  <a:srgbClr val="595959"/>
                </a:solidFill>
                <a:latin typeface="Arial"/>
                <a:cs typeface="Arial"/>
              </a:rPr>
              <a:t> </a:t>
            </a:r>
            <a:r>
              <a:rPr sz="800" i="1" spc="-18" dirty="0">
                <a:solidFill>
                  <a:srgbClr val="595959"/>
                </a:solidFill>
                <a:latin typeface="Arial"/>
                <a:cs typeface="Arial"/>
              </a:rPr>
              <a:t>cytokines,</a:t>
            </a:r>
            <a:r>
              <a:rPr sz="800" i="1" spc="-31" dirty="0">
                <a:solidFill>
                  <a:srgbClr val="595959"/>
                </a:solidFill>
                <a:latin typeface="Arial"/>
                <a:cs typeface="Arial"/>
              </a:rPr>
              <a:t> </a:t>
            </a:r>
            <a:r>
              <a:rPr sz="800" i="1" spc="-18" dirty="0">
                <a:solidFill>
                  <a:srgbClr val="595959"/>
                </a:solidFill>
                <a:latin typeface="Arial"/>
                <a:cs typeface="Arial"/>
              </a:rPr>
              <a:t>and</a:t>
            </a:r>
            <a:r>
              <a:rPr sz="800" i="1" spc="-35" dirty="0">
                <a:solidFill>
                  <a:srgbClr val="595959"/>
                </a:solidFill>
                <a:latin typeface="Arial"/>
                <a:cs typeface="Arial"/>
              </a:rPr>
              <a:t> </a:t>
            </a:r>
            <a:r>
              <a:rPr sz="800" i="1" spc="-22" dirty="0">
                <a:solidFill>
                  <a:srgbClr val="595959"/>
                </a:solidFill>
                <a:latin typeface="Arial"/>
                <a:cs typeface="Arial"/>
              </a:rPr>
              <a:t>metabolism.</a:t>
            </a:r>
            <a:r>
              <a:rPr sz="800" i="1" spc="-26" dirty="0">
                <a:solidFill>
                  <a:srgbClr val="595959"/>
                </a:solidFill>
                <a:latin typeface="Arial"/>
                <a:cs typeface="Arial"/>
              </a:rPr>
              <a:t> </a:t>
            </a:r>
            <a:r>
              <a:rPr sz="800" i="1" spc="-13" dirty="0">
                <a:solidFill>
                  <a:srgbClr val="595959"/>
                </a:solidFill>
                <a:latin typeface="Arial"/>
                <a:cs typeface="Arial"/>
              </a:rPr>
              <a:t>In:</a:t>
            </a:r>
            <a:r>
              <a:rPr sz="800" i="1" spc="-31" dirty="0">
                <a:solidFill>
                  <a:srgbClr val="595959"/>
                </a:solidFill>
                <a:latin typeface="Arial"/>
                <a:cs typeface="Arial"/>
              </a:rPr>
              <a:t> </a:t>
            </a:r>
            <a:r>
              <a:rPr sz="800" i="1" spc="-18" dirty="0">
                <a:solidFill>
                  <a:srgbClr val="595959"/>
                </a:solidFill>
                <a:latin typeface="Arial"/>
                <a:cs typeface="Arial"/>
              </a:rPr>
              <a:t>Redline</a:t>
            </a:r>
            <a:r>
              <a:rPr sz="800" i="1" spc="-35" dirty="0">
                <a:solidFill>
                  <a:srgbClr val="595959"/>
                </a:solidFill>
                <a:latin typeface="Arial"/>
                <a:cs typeface="Arial"/>
              </a:rPr>
              <a:t> </a:t>
            </a:r>
            <a:r>
              <a:rPr sz="800" i="1" spc="-13" dirty="0">
                <a:solidFill>
                  <a:srgbClr val="595959"/>
                </a:solidFill>
                <a:latin typeface="Arial"/>
                <a:cs typeface="Arial"/>
              </a:rPr>
              <a:t>S,</a:t>
            </a:r>
            <a:r>
              <a:rPr sz="800" i="1" spc="-31" dirty="0">
                <a:solidFill>
                  <a:srgbClr val="595959"/>
                </a:solidFill>
                <a:latin typeface="Arial"/>
                <a:cs typeface="Arial"/>
              </a:rPr>
              <a:t> </a:t>
            </a:r>
            <a:r>
              <a:rPr sz="800" i="1" spc="-22" dirty="0">
                <a:solidFill>
                  <a:srgbClr val="595959"/>
                </a:solidFill>
                <a:latin typeface="Arial"/>
                <a:cs typeface="Arial"/>
              </a:rPr>
              <a:t>Berger</a:t>
            </a:r>
            <a:r>
              <a:rPr sz="800" i="1" spc="-26" dirty="0">
                <a:solidFill>
                  <a:srgbClr val="595959"/>
                </a:solidFill>
                <a:latin typeface="Arial"/>
                <a:cs typeface="Arial"/>
              </a:rPr>
              <a:t> </a:t>
            </a:r>
            <a:r>
              <a:rPr sz="800" i="1" spc="-13" dirty="0">
                <a:solidFill>
                  <a:srgbClr val="595959"/>
                </a:solidFill>
                <a:latin typeface="Arial"/>
                <a:cs typeface="Arial"/>
              </a:rPr>
              <a:t>NA</a:t>
            </a:r>
            <a:r>
              <a:rPr sz="800" i="1" spc="-40" dirty="0">
                <a:solidFill>
                  <a:srgbClr val="595959"/>
                </a:solidFill>
                <a:latin typeface="Arial"/>
                <a:cs typeface="Arial"/>
              </a:rPr>
              <a:t> </a:t>
            </a:r>
            <a:r>
              <a:rPr sz="800" i="1" spc="-18" dirty="0">
                <a:solidFill>
                  <a:srgbClr val="595959"/>
                </a:solidFill>
                <a:latin typeface="Arial"/>
                <a:cs typeface="Arial"/>
              </a:rPr>
              <a:t>(eds)</a:t>
            </a:r>
            <a:r>
              <a:rPr sz="800" i="1" spc="-31" dirty="0">
                <a:solidFill>
                  <a:srgbClr val="595959"/>
                </a:solidFill>
                <a:latin typeface="Arial"/>
                <a:cs typeface="Arial"/>
              </a:rPr>
              <a:t> </a:t>
            </a:r>
            <a:r>
              <a:rPr sz="800" i="1" spc="-22" dirty="0">
                <a:solidFill>
                  <a:srgbClr val="595959"/>
                </a:solidFill>
                <a:latin typeface="Arial"/>
                <a:cs typeface="Arial"/>
              </a:rPr>
              <a:t>Energy</a:t>
            </a:r>
            <a:r>
              <a:rPr sz="800" i="1" spc="-35" dirty="0">
                <a:solidFill>
                  <a:srgbClr val="595959"/>
                </a:solidFill>
                <a:latin typeface="Arial"/>
                <a:cs typeface="Arial"/>
              </a:rPr>
              <a:t> </a:t>
            </a:r>
            <a:r>
              <a:rPr sz="800" i="1" spc="-18" dirty="0">
                <a:solidFill>
                  <a:srgbClr val="595959"/>
                </a:solidFill>
                <a:latin typeface="Arial"/>
                <a:cs typeface="Arial"/>
              </a:rPr>
              <a:t>Balance</a:t>
            </a:r>
            <a:r>
              <a:rPr sz="800" i="1" spc="-31" dirty="0">
                <a:solidFill>
                  <a:srgbClr val="595959"/>
                </a:solidFill>
                <a:latin typeface="Arial"/>
                <a:cs typeface="Arial"/>
              </a:rPr>
              <a:t> </a:t>
            </a:r>
            <a:r>
              <a:rPr sz="800" i="1" spc="-18" dirty="0">
                <a:solidFill>
                  <a:srgbClr val="595959"/>
                </a:solidFill>
                <a:latin typeface="Arial"/>
                <a:cs typeface="Arial"/>
              </a:rPr>
              <a:t>and  </a:t>
            </a:r>
            <a:r>
              <a:rPr sz="800" i="1" spc="-22" dirty="0">
                <a:solidFill>
                  <a:srgbClr val="595959"/>
                </a:solidFill>
                <a:latin typeface="Arial"/>
                <a:cs typeface="Arial"/>
              </a:rPr>
              <a:t>Cancer</a:t>
            </a:r>
            <a:r>
              <a:rPr sz="800" i="1" spc="-35" dirty="0">
                <a:solidFill>
                  <a:srgbClr val="595959"/>
                </a:solidFill>
                <a:latin typeface="Arial"/>
                <a:cs typeface="Arial"/>
              </a:rPr>
              <a:t> </a:t>
            </a:r>
            <a:r>
              <a:rPr sz="800" i="1" spc="-22" dirty="0">
                <a:solidFill>
                  <a:srgbClr val="595959"/>
                </a:solidFill>
                <a:latin typeface="Arial"/>
                <a:cs typeface="Arial"/>
              </a:rPr>
              <a:t>Volume</a:t>
            </a:r>
            <a:r>
              <a:rPr sz="800" i="1" spc="-40" dirty="0">
                <a:solidFill>
                  <a:srgbClr val="595959"/>
                </a:solidFill>
                <a:latin typeface="Arial"/>
                <a:cs typeface="Arial"/>
              </a:rPr>
              <a:t> </a:t>
            </a:r>
            <a:r>
              <a:rPr sz="800" i="1" spc="-13" dirty="0">
                <a:solidFill>
                  <a:srgbClr val="595959"/>
                </a:solidFill>
                <a:latin typeface="Arial"/>
                <a:cs typeface="Arial"/>
              </a:rPr>
              <a:t>8:</a:t>
            </a:r>
            <a:r>
              <a:rPr sz="800" i="1" spc="-31" dirty="0">
                <a:solidFill>
                  <a:srgbClr val="595959"/>
                </a:solidFill>
                <a:latin typeface="Arial"/>
                <a:cs typeface="Arial"/>
              </a:rPr>
              <a:t> </a:t>
            </a:r>
            <a:r>
              <a:rPr sz="800" i="1" spc="-22" dirty="0">
                <a:solidFill>
                  <a:srgbClr val="595959"/>
                </a:solidFill>
                <a:latin typeface="Arial"/>
                <a:cs typeface="Arial"/>
              </a:rPr>
              <a:t>Impact</a:t>
            </a:r>
            <a:r>
              <a:rPr sz="800" i="1" spc="-35" dirty="0">
                <a:solidFill>
                  <a:srgbClr val="595959"/>
                </a:solidFill>
                <a:latin typeface="Arial"/>
                <a:cs typeface="Arial"/>
              </a:rPr>
              <a:t> </a:t>
            </a:r>
            <a:r>
              <a:rPr sz="800" i="1" spc="-13" dirty="0">
                <a:solidFill>
                  <a:srgbClr val="595959"/>
                </a:solidFill>
                <a:latin typeface="Arial"/>
                <a:cs typeface="Arial"/>
              </a:rPr>
              <a:t>of</a:t>
            </a:r>
            <a:r>
              <a:rPr sz="800" i="1" spc="-35" dirty="0">
                <a:solidFill>
                  <a:srgbClr val="595959"/>
                </a:solidFill>
                <a:latin typeface="Arial"/>
                <a:cs typeface="Arial"/>
              </a:rPr>
              <a:t> </a:t>
            </a:r>
            <a:r>
              <a:rPr sz="800" i="1" spc="-18" dirty="0">
                <a:solidFill>
                  <a:srgbClr val="595959"/>
                </a:solidFill>
                <a:latin typeface="Arial"/>
                <a:cs typeface="Arial"/>
              </a:rPr>
              <a:t>Sleep</a:t>
            </a:r>
            <a:r>
              <a:rPr sz="800" i="1" spc="-35" dirty="0">
                <a:solidFill>
                  <a:srgbClr val="595959"/>
                </a:solidFill>
                <a:latin typeface="Arial"/>
                <a:cs typeface="Arial"/>
              </a:rPr>
              <a:t> </a:t>
            </a:r>
            <a:r>
              <a:rPr sz="800" i="1" spc="-18" dirty="0">
                <a:solidFill>
                  <a:srgbClr val="595959"/>
                </a:solidFill>
                <a:latin typeface="Arial"/>
                <a:cs typeface="Arial"/>
              </a:rPr>
              <a:t>and</a:t>
            </a:r>
            <a:r>
              <a:rPr sz="800" i="1" spc="-40" dirty="0">
                <a:solidFill>
                  <a:srgbClr val="595959"/>
                </a:solidFill>
                <a:latin typeface="Arial"/>
                <a:cs typeface="Arial"/>
              </a:rPr>
              <a:t> </a:t>
            </a:r>
            <a:r>
              <a:rPr sz="800" i="1" spc="-18" dirty="0">
                <a:solidFill>
                  <a:srgbClr val="595959"/>
                </a:solidFill>
                <a:latin typeface="Arial"/>
                <a:cs typeface="Arial"/>
              </a:rPr>
              <a:t>Sleep</a:t>
            </a:r>
            <a:r>
              <a:rPr sz="800" i="1" spc="-35" dirty="0">
                <a:solidFill>
                  <a:srgbClr val="595959"/>
                </a:solidFill>
                <a:latin typeface="Arial"/>
                <a:cs typeface="Arial"/>
              </a:rPr>
              <a:t> </a:t>
            </a:r>
            <a:r>
              <a:rPr sz="800" i="1" spc="-22" dirty="0">
                <a:solidFill>
                  <a:srgbClr val="595959"/>
                </a:solidFill>
                <a:latin typeface="Arial"/>
                <a:cs typeface="Arial"/>
              </a:rPr>
              <a:t>Disturbances</a:t>
            </a:r>
            <a:r>
              <a:rPr sz="800" i="1" spc="-40" dirty="0">
                <a:solidFill>
                  <a:srgbClr val="595959"/>
                </a:solidFill>
                <a:latin typeface="Arial"/>
                <a:cs typeface="Arial"/>
              </a:rPr>
              <a:t> </a:t>
            </a:r>
            <a:r>
              <a:rPr sz="800" i="1" spc="-13" dirty="0">
                <a:solidFill>
                  <a:srgbClr val="595959"/>
                </a:solidFill>
                <a:latin typeface="Arial"/>
                <a:cs typeface="Arial"/>
              </a:rPr>
              <a:t>on</a:t>
            </a:r>
            <a:r>
              <a:rPr sz="800" i="1" spc="-40" dirty="0">
                <a:solidFill>
                  <a:srgbClr val="595959"/>
                </a:solidFill>
                <a:latin typeface="Arial"/>
                <a:cs typeface="Arial"/>
              </a:rPr>
              <a:t> </a:t>
            </a:r>
            <a:r>
              <a:rPr sz="800" i="1" spc="-22" dirty="0">
                <a:solidFill>
                  <a:srgbClr val="595959"/>
                </a:solidFill>
                <a:latin typeface="Arial"/>
                <a:cs typeface="Arial"/>
              </a:rPr>
              <a:t>Obesity</a:t>
            </a:r>
            <a:r>
              <a:rPr sz="800" i="1" spc="-35" dirty="0">
                <a:solidFill>
                  <a:srgbClr val="595959"/>
                </a:solidFill>
                <a:latin typeface="Arial"/>
                <a:cs typeface="Arial"/>
              </a:rPr>
              <a:t> </a:t>
            </a:r>
            <a:r>
              <a:rPr sz="800" i="1" spc="-18" dirty="0">
                <a:solidFill>
                  <a:srgbClr val="595959"/>
                </a:solidFill>
                <a:latin typeface="Arial"/>
                <a:cs typeface="Arial"/>
              </a:rPr>
              <a:t>and</a:t>
            </a:r>
            <a:r>
              <a:rPr sz="800" i="1" spc="-40" dirty="0">
                <a:solidFill>
                  <a:srgbClr val="595959"/>
                </a:solidFill>
                <a:latin typeface="Arial"/>
                <a:cs typeface="Arial"/>
              </a:rPr>
              <a:t> </a:t>
            </a:r>
            <a:r>
              <a:rPr sz="800" i="1" spc="-22" dirty="0">
                <a:solidFill>
                  <a:srgbClr val="595959"/>
                </a:solidFill>
                <a:latin typeface="Arial"/>
                <a:cs typeface="Arial"/>
              </a:rPr>
              <a:t>Cancer.</a:t>
            </a:r>
            <a:r>
              <a:rPr sz="800" i="1" spc="-31" dirty="0">
                <a:solidFill>
                  <a:srgbClr val="595959"/>
                </a:solidFill>
                <a:latin typeface="Arial"/>
                <a:cs typeface="Arial"/>
              </a:rPr>
              <a:t> </a:t>
            </a:r>
            <a:r>
              <a:rPr sz="800" i="1" spc="-18" dirty="0">
                <a:solidFill>
                  <a:srgbClr val="595959"/>
                </a:solidFill>
                <a:latin typeface="Arial"/>
                <a:cs typeface="Arial"/>
              </a:rPr>
              <a:t>Springer,</a:t>
            </a:r>
            <a:r>
              <a:rPr sz="800" i="1" spc="-35" dirty="0">
                <a:solidFill>
                  <a:srgbClr val="595959"/>
                </a:solidFill>
                <a:latin typeface="Arial"/>
                <a:cs typeface="Arial"/>
              </a:rPr>
              <a:t> </a:t>
            </a:r>
            <a:r>
              <a:rPr sz="800" i="1" spc="-18" dirty="0">
                <a:solidFill>
                  <a:srgbClr val="595959"/>
                </a:solidFill>
                <a:latin typeface="Arial"/>
                <a:cs typeface="Arial"/>
              </a:rPr>
              <a:t>New</a:t>
            </a:r>
            <a:r>
              <a:rPr sz="800" i="1" spc="-40" dirty="0">
                <a:solidFill>
                  <a:srgbClr val="595959"/>
                </a:solidFill>
                <a:latin typeface="Arial"/>
                <a:cs typeface="Arial"/>
              </a:rPr>
              <a:t> </a:t>
            </a:r>
            <a:r>
              <a:rPr sz="800" i="1" spc="-18" dirty="0">
                <a:solidFill>
                  <a:srgbClr val="595959"/>
                </a:solidFill>
                <a:latin typeface="Arial"/>
                <a:cs typeface="Arial"/>
              </a:rPr>
              <a:t>York,</a:t>
            </a:r>
            <a:r>
              <a:rPr sz="800" i="1" spc="-31" dirty="0">
                <a:solidFill>
                  <a:srgbClr val="595959"/>
                </a:solidFill>
                <a:latin typeface="Arial"/>
                <a:cs typeface="Arial"/>
              </a:rPr>
              <a:t> </a:t>
            </a:r>
            <a:r>
              <a:rPr sz="800" i="1" spc="-18" dirty="0">
                <a:solidFill>
                  <a:srgbClr val="595959"/>
                </a:solidFill>
                <a:latin typeface="Arial"/>
                <a:cs typeface="Arial"/>
              </a:rPr>
              <a:t>2013.</a:t>
            </a:r>
            <a:endParaRPr sz="800" dirty="0">
              <a:solidFill>
                <a:srgbClr val="FFFFFF"/>
              </a:solidFill>
              <a:latin typeface="Arial"/>
              <a:cs typeface="Arial"/>
            </a:endParaRPr>
          </a:p>
        </p:txBody>
      </p:sp>
      <p:sp>
        <p:nvSpPr>
          <p:cNvPr id="9" name="object 22"/>
          <p:cNvSpPr/>
          <p:nvPr/>
        </p:nvSpPr>
        <p:spPr>
          <a:xfrm>
            <a:off x="5186317" y="1688824"/>
            <a:ext cx="1835524" cy="1411941"/>
          </a:xfrm>
          <a:custGeom>
            <a:avLst/>
            <a:gdLst/>
            <a:ahLst/>
            <a:cxnLst/>
            <a:rect l="l" t="t" r="r" b="b"/>
            <a:pathLst>
              <a:path w="2080260" h="1600200">
                <a:moveTo>
                  <a:pt x="334671" y="0"/>
                </a:moveTo>
                <a:lnTo>
                  <a:pt x="1745588" y="0"/>
                </a:lnTo>
                <a:lnTo>
                  <a:pt x="1773036" y="2652"/>
                </a:lnTo>
                <a:lnTo>
                  <a:pt x="1826013" y="23253"/>
                </a:lnTo>
                <a:lnTo>
                  <a:pt x="1875857" y="62875"/>
                </a:lnTo>
                <a:lnTo>
                  <a:pt x="1921879" y="119873"/>
                </a:lnTo>
                <a:lnTo>
                  <a:pt x="1943241" y="154372"/>
                </a:lnTo>
                <a:lnTo>
                  <a:pt x="1963389" y="192598"/>
                </a:lnTo>
                <a:lnTo>
                  <a:pt x="1982236" y="234343"/>
                </a:lnTo>
                <a:lnTo>
                  <a:pt x="1999698" y="279403"/>
                </a:lnTo>
                <a:lnTo>
                  <a:pt x="2015687" y="327571"/>
                </a:lnTo>
                <a:lnTo>
                  <a:pt x="2030118" y="378641"/>
                </a:lnTo>
                <a:lnTo>
                  <a:pt x="2042904" y="432407"/>
                </a:lnTo>
                <a:lnTo>
                  <a:pt x="2053959" y="488664"/>
                </a:lnTo>
                <a:lnTo>
                  <a:pt x="2063198" y="547206"/>
                </a:lnTo>
                <a:lnTo>
                  <a:pt x="2070533" y="607826"/>
                </a:lnTo>
                <a:lnTo>
                  <a:pt x="2075879" y="670319"/>
                </a:lnTo>
                <a:lnTo>
                  <a:pt x="2079150" y="734479"/>
                </a:lnTo>
                <a:lnTo>
                  <a:pt x="2080259" y="800099"/>
                </a:lnTo>
                <a:lnTo>
                  <a:pt x="2079150" y="865720"/>
                </a:lnTo>
                <a:lnTo>
                  <a:pt x="2075879" y="929880"/>
                </a:lnTo>
                <a:lnTo>
                  <a:pt x="2070533" y="992373"/>
                </a:lnTo>
                <a:lnTo>
                  <a:pt x="2063198" y="1052993"/>
                </a:lnTo>
                <a:lnTo>
                  <a:pt x="2053959" y="1111534"/>
                </a:lnTo>
                <a:lnTo>
                  <a:pt x="2042904" y="1167791"/>
                </a:lnTo>
                <a:lnTo>
                  <a:pt x="2030118" y="1221558"/>
                </a:lnTo>
                <a:lnTo>
                  <a:pt x="2015687" y="1272628"/>
                </a:lnTo>
                <a:lnTo>
                  <a:pt x="1999698" y="1320796"/>
                </a:lnTo>
                <a:lnTo>
                  <a:pt x="1982236" y="1365856"/>
                </a:lnTo>
                <a:lnTo>
                  <a:pt x="1963389" y="1407601"/>
                </a:lnTo>
                <a:lnTo>
                  <a:pt x="1943241" y="1445826"/>
                </a:lnTo>
                <a:lnTo>
                  <a:pt x="1921879" y="1480326"/>
                </a:lnTo>
                <a:lnTo>
                  <a:pt x="1875857" y="1537324"/>
                </a:lnTo>
                <a:lnTo>
                  <a:pt x="1826013" y="1576946"/>
                </a:lnTo>
                <a:lnTo>
                  <a:pt x="1773036" y="1597547"/>
                </a:lnTo>
                <a:lnTo>
                  <a:pt x="1745588" y="1600199"/>
                </a:lnTo>
                <a:lnTo>
                  <a:pt x="334671" y="1600199"/>
                </a:lnTo>
                <a:lnTo>
                  <a:pt x="280385" y="1589727"/>
                </a:lnTo>
                <a:lnTo>
                  <a:pt x="228889" y="1559410"/>
                </a:lnTo>
                <a:lnTo>
                  <a:pt x="180870" y="1510894"/>
                </a:lnTo>
                <a:lnTo>
                  <a:pt x="137018" y="1445826"/>
                </a:lnTo>
                <a:lnTo>
                  <a:pt x="116870" y="1407601"/>
                </a:lnTo>
                <a:lnTo>
                  <a:pt x="98022" y="1365856"/>
                </a:lnTo>
                <a:lnTo>
                  <a:pt x="80561" y="1320796"/>
                </a:lnTo>
                <a:lnTo>
                  <a:pt x="64572" y="1272628"/>
                </a:lnTo>
                <a:lnTo>
                  <a:pt x="50141" y="1221558"/>
                </a:lnTo>
                <a:lnTo>
                  <a:pt x="37355" y="1167791"/>
                </a:lnTo>
                <a:lnTo>
                  <a:pt x="26300" y="1111534"/>
                </a:lnTo>
                <a:lnTo>
                  <a:pt x="17061" y="1052993"/>
                </a:lnTo>
                <a:lnTo>
                  <a:pt x="9726" y="992373"/>
                </a:lnTo>
                <a:lnTo>
                  <a:pt x="4380" y="929880"/>
                </a:lnTo>
                <a:lnTo>
                  <a:pt x="1109" y="865720"/>
                </a:lnTo>
                <a:lnTo>
                  <a:pt x="0" y="800099"/>
                </a:lnTo>
                <a:lnTo>
                  <a:pt x="1109" y="734479"/>
                </a:lnTo>
                <a:lnTo>
                  <a:pt x="4380" y="670319"/>
                </a:lnTo>
                <a:lnTo>
                  <a:pt x="9726" y="607826"/>
                </a:lnTo>
                <a:lnTo>
                  <a:pt x="17061" y="547206"/>
                </a:lnTo>
                <a:lnTo>
                  <a:pt x="26300" y="488664"/>
                </a:lnTo>
                <a:lnTo>
                  <a:pt x="37355" y="432407"/>
                </a:lnTo>
                <a:lnTo>
                  <a:pt x="50141" y="378641"/>
                </a:lnTo>
                <a:lnTo>
                  <a:pt x="64572" y="327571"/>
                </a:lnTo>
                <a:lnTo>
                  <a:pt x="80561" y="279403"/>
                </a:lnTo>
                <a:lnTo>
                  <a:pt x="98022" y="234343"/>
                </a:lnTo>
                <a:lnTo>
                  <a:pt x="116870" y="192598"/>
                </a:lnTo>
                <a:lnTo>
                  <a:pt x="137018" y="154372"/>
                </a:lnTo>
                <a:lnTo>
                  <a:pt x="158380" y="119873"/>
                </a:lnTo>
                <a:lnTo>
                  <a:pt x="204402" y="62875"/>
                </a:lnTo>
                <a:lnTo>
                  <a:pt x="254245" y="23253"/>
                </a:lnTo>
                <a:lnTo>
                  <a:pt x="307223" y="2652"/>
                </a:lnTo>
                <a:lnTo>
                  <a:pt x="334671" y="0"/>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10" name="object 24"/>
          <p:cNvSpPr txBox="1"/>
          <p:nvPr/>
        </p:nvSpPr>
        <p:spPr>
          <a:xfrm>
            <a:off x="5400910" y="1705698"/>
            <a:ext cx="1406338" cy="1378191"/>
          </a:xfrm>
          <a:prstGeom prst="rect">
            <a:avLst/>
          </a:prstGeom>
        </p:spPr>
        <p:txBody>
          <a:bodyPr vert="horz" wrap="square" lIns="0" tIns="6724" rIns="0" bIns="0" rtlCol="0">
            <a:spAutoFit/>
          </a:bodyPr>
          <a:lstStyle/>
          <a:p>
            <a:pPr marL="11206" marR="4483" algn="ctr" defTabSz="457200">
              <a:lnSpc>
                <a:spcPct val="101299"/>
              </a:lnSpc>
              <a:spcBef>
                <a:spcPts val="53"/>
              </a:spcBef>
            </a:pPr>
            <a:r>
              <a:rPr sz="2206" dirty="0">
                <a:solidFill>
                  <a:srgbClr val="595959"/>
                </a:solidFill>
                <a:latin typeface="Tahoma"/>
                <a:cs typeface="Tahoma"/>
              </a:rPr>
              <a:t>I</a:t>
            </a:r>
            <a:r>
              <a:rPr sz="2206" spc="9" dirty="0">
                <a:solidFill>
                  <a:srgbClr val="595959"/>
                </a:solidFill>
                <a:latin typeface="Tahoma"/>
                <a:cs typeface="Tahoma"/>
              </a:rPr>
              <a:t>nsu</a:t>
            </a:r>
            <a:r>
              <a:rPr sz="2206" spc="-13" dirty="0">
                <a:solidFill>
                  <a:srgbClr val="595959"/>
                </a:solidFill>
                <a:latin typeface="Tahoma"/>
                <a:cs typeface="Tahoma"/>
              </a:rPr>
              <a:t>f</a:t>
            </a:r>
            <a:r>
              <a:rPr sz="2206" dirty="0">
                <a:solidFill>
                  <a:srgbClr val="595959"/>
                </a:solidFill>
                <a:latin typeface="Tahoma"/>
                <a:cs typeface="Tahoma"/>
              </a:rPr>
              <a:t>f</a:t>
            </a:r>
            <a:r>
              <a:rPr sz="2206" spc="4" dirty="0">
                <a:solidFill>
                  <a:srgbClr val="595959"/>
                </a:solidFill>
                <a:latin typeface="Tahoma"/>
                <a:cs typeface="Tahoma"/>
              </a:rPr>
              <a:t>i</a:t>
            </a:r>
            <a:r>
              <a:rPr sz="2206" spc="9" dirty="0">
                <a:solidFill>
                  <a:srgbClr val="595959"/>
                </a:solidFill>
                <a:latin typeface="Tahoma"/>
                <a:cs typeface="Tahoma"/>
              </a:rPr>
              <a:t>c</a:t>
            </a:r>
            <a:r>
              <a:rPr sz="2206" spc="4" dirty="0">
                <a:solidFill>
                  <a:srgbClr val="595959"/>
                </a:solidFill>
                <a:latin typeface="Tahoma"/>
                <a:cs typeface="Tahoma"/>
              </a:rPr>
              <a:t>ie</a:t>
            </a:r>
            <a:r>
              <a:rPr sz="2206" spc="9" dirty="0">
                <a:solidFill>
                  <a:srgbClr val="595959"/>
                </a:solidFill>
                <a:latin typeface="Tahoma"/>
                <a:cs typeface="Tahoma"/>
              </a:rPr>
              <a:t>n</a:t>
            </a:r>
            <a:r>
              <a:rPr sz="2206" dirty="0">
                <a:solidFill>
                  <a:srgbClr val="595959"/>
                </a:solidFill>
                <a:latin typeface="Tahoma"/>
                <a:cs typeface="Tahoma"/>
              </a:rPr>
              <a:t>t  </a:t>
            </a:r>
            <a:r>
              <a:rPr sz="2206" spc="4" dirty="0">
                <a:solidFill>
                  <a:srgbClr val="595959"/>
                </a:solidFill>
                <a:latin typeface="Tahoma"/>
                <a:cs typeface="Tahoma"/>
              </a:rPr>
              <a:t>or     </a:t>
            </a:r>
            <a:r>
              <a:rPr sz="2206" dirty="0">
                <a:solidFill>
                  <a:srgbClr val="595959"/>
                </a:solidFill>
                <a:latin typeface="Tahoma"/>
                <a:cs typeface="Tahoma"/>
              </a:rPr>
              <a:t>Disordered  </a:t>
            </a:r>
            <a:r>
              <a:rPr sz="2206" spc="4" dirty="0">
                <a:solidFill>
                  <a:srgbClr val="595959"/>
                </a:solidFill>
                <a:latin typeface="Tahoma"/>
                <a:cs typeface="Tahoma"/>
              </a:rPr>
              <a:t>Sleep</a:t>
            </a:r>
            <a:endParaRPr sz="2206" dirty="0">
              <a:solidFill>
                <a:srgbClr val="FFFFFF"/>
              </a:solidFill>
              <a:latin typeface="Tahoma"/>
              <a:cs typeface="Tahoma"/>
            </a:endParaRPr>
          </a:p>
        </p:txBody>
      </p:sp>
      <p:sp>
        <p:nvSpPr>
          <p:cNvPr id="11" name="object 7"/>
          <p:cNvSpPr/>
          <p:nvPr/>
        </p:nvSpPr>
        <p:spPr>
          <a:xfrm>
            <a:off x="8331348" y="1279050"/>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12" name="object 7"/>
          <p:cNvSpPr/>
          <p:nvPr/>
        </p:nvSpPr>
        <p:spPr>
          <a:xfrm>
            <a:off x="8331346" y="2176232"/>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13" name="object 7"/>
          <p:cNvSpPr/>
          <p:nvPr/>
        </p:nvSpPr>
        <p:spPr>
          <a:xfrm>
            <a:off x="8331348" y="3083888"/>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14" name="object 7"/>
          <p:cNvSpPr/>
          <p:nvPr/>
        </p:nvSpPr>
        <p:spPr>
          <a:xfrm>
            <a:off x="8331347" y="4150068"/>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15" name="object 7"/>
          <p:cNvSpPr/>
          <p:nvPr/>
        </p:nvSpPr>
        <p:spPr>
          <a:xfrm>
            <a:off x="8331348" y="5065380"/>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16" name="object 8"/>
          <p:cNvSpPr txBox="1"/>
          <p:nvPr/>
        </p:nvSpPr>
        <p:spPr>
          <a:xfrm>
            <a:off x="8459652" y="1475524"/>
            <a:ext cx="1776132" cy="215089"/>
          </a:xfrm>
          <a:prstGeom prst="rect">
            <a:avLst/>
          </a:prstGeom>
        </p:spPr>
        <p:txBody>
          <a:bodyPr vert="horz" wrap="square" lIns="0" tIns="11206" rIns="0" bIns="0" rtlCol="0">
            <a:spAutoFit/>
          </a:bodyPr>
          <a:lstStyle/>
          <a:p>
            <a:pPr marL="11206" defTabSz="457200">
              <a:spcBef>
                <a:spcPts val="88"/>
              </a:spcBef>
            </a:pPr>
            <a:r>
              <a:rPr sz="1324" b="1" spc="-13" dirty="0">
                <a:solidFill>
                  <a:srgbClr val="595959"/>
                </a:solidFill>
                <a:latin typeface="Tahoma"/>
                <a:cs typeface="Tahoma"/>
              </a:rPr>
              <a:t>Risk of Injuries,</a:t>
            </a:r>
            <a:r>
              <a:rPr sz="1324" b="1" spc="-84" dirty="0">
                <a:solidFill>
                  <a:srgbClr val="595959"/>
                </a:solidFill>
                <a:latin typeface="Tahoma"/>
                <a:cs typeface="Tahoma"/>
              </a:rPr>
              <a:t> </a:t>
            </a:r>
            <a:r>
              <a:rPr sz="1324" b="1" spc="-13" dirty="0">
                <a:solidFill>
                  <a:srgbClr val="595959"/>
                </a:solidFill>
                <a:latin typeface="Tahoma"/>
                <a:cs typeface="Tahoma"/>
              </a:rPr>
              <a:t>Falls</a:t>
            </a:r>
            <a:endParaRPr sz="1324" dirty="0">
              <a:solidFill>
                <a:srgbClr val="FFFFFF"/>
              </a:solidFill>
              <a:latin typeface="Tahoma"/>
              <a:cs typeface="Tahoma"/>
            </a:endParaRPr>
          </a:p>
        </p:txBody>
      </p:sp>
      <p:sp>
        <p:nvSpPr>
          <p:cNvPr id="17" name="object 10"/>
          <p:cNvSpPr txBox="1"/>
          <p:nvPr/>
        </p:nvSpPr>
        <p:spPr>
          <a:xfrm>
            <a:off x="8615694" y="2371248"/>
            <a:ext cx="1464049" cy="215089"/>
          </a:xfrm>
          <a:prstGeom prst="rect">
            <a:avLst/>
          </a:prstGeom>
        </p:spPr>
        <p:txBody>
          <a:bodyPr vert="horz" wrap="square" lIns="0" tIns="11206" rIns="0" bIns="0" rtlCol="0">
            <a:spAutoFit/>
          </a:bodyPr>
          <a:lstStyle/>
          <a:p>
            <a:pPr marL="11206" defTabSz="457200">
              <a:spcBef>
                <a:spcPts val="88"/>
              </a:spcBef>
            </a:pPr>
            <a:r>
              <a:rPr sz="1324" b="1" spc="-18" dirty="0">
                <a:solidFill>
                  <a:srgbClr val="595959"/>
                </a:solidFill>
                <a:latin typeface="Tahoma"/>
                <a:cs typeface="Tahoma"/>
              </a:rPr>
              <a:t>Incidence </a:t>
            </a:r>
            <a:r>
              <a:rPr sz="1324" b="1" spc="-13" dirty="0">
                <a:solidFill>
                  <a:srgbClr val="595959"/>
                </a:solidFill>
                <a:latin typeface="Tahoma"/>
                <a:cs typeface="Tahoma"/>
              </a:rPr>
              <a:t>of</a:t>
            </a:r>
            <a:r>
              <a:rPr sz="1324" b="1" spc="-53" dirty="0">
                <a:solidFill>
                  <a:srgbClr val="595959"/>
                </a:solidFill>
                <a:latin typeface="Tahoma"/>
                <a:cs typeface="Tahoma"/>
              </a:rPr>
              <a:t> </a:t>
            </a:r>
            <a:r>
              <a:rPr sz="1324" b="1" spc="-13" dirty="0">
                <a:solidFill>
                  <a:srgbClr val="595959"/>
                </a:solidFill>
                <a:latin typeface="Tahoma"/>
                <a:cs typeface="Tahoma"/>
              </a:rPr>
              <a:t>Pain</a:t>
            </a:r>
            <a:endParaRPr sz="1324" dirty="0">
              <a:solidFill>
                <a:srgbClr val="FFFFFF"/>
              </a:solidFill>
              <a:latin typeface="Tahoma"/>
              <a:cs typeface="Tahoma"/>
            </a:endParaRPr>
          </a:p>
        </p:txBody>
      </p:sp>
      <p:sp>
        <p:nvSpPr>
          <p:cNvPr id="18" name="object 28"/>
          <p:cNvSpPr txBox="1"/>
          <p:nvPr/>
        </p:nvSpPr>
        <p:spPr>
          <a:xfrm>
            <a:off x="8825243" y="3260543"/>
            <a:ext cx="1044949" cy="215089"/>
          </a:xfrm>
          <a:prstGeom prst="rect">
            <a:avLst/>
          </a:prstGeom>
        </p:spPr>
        <p:txBody>
          <a:bodyPr vert="horz" wrap="square" lIns="0" tIns="11206" rIns="0" bIns="0" rtlCol="0">
            <a:spAutoFit/>
          </a:bodyPr>
          <a:lstStyle/>
          <a:p>
            <a:pPr marL="11206" defTabSz="457200">
              <a:spcBef>
                <a:spcPts val="88"/>
              </a:spcBef>
            </a:pPr>
            <a:r>
              <a:rPr sz="1324" b="1" spc="-18" dirty="0">
                <a:solidFill>
                  <a:srgbClr val="595959"/>
                </a:solidFill>
                <a:latin typeface="Tahoma"/>
                <a:cs typeface="Tahoma"/>
              </a:rPr>
              <a:t>Weight</a:t>
            </a:r>
            <a:r>
              <a:rPr sz="1324" b="1" spc="-75" dirty="0">
                <a:solidFill>
                  <a:srgbClr val="595959"/>
                </a:solidFill>
                <a:latin typeface="Tahoma"/>
                <a:cs typeface="Tahoma"/>
              </a:rPr>
              <a:t> </a:t>
            </a:r>
            <a:r>
              <a:rPr sz="1324" b="1" spc="-13" dirty="0">
                <a:solidFill>
                  <a:srgbClr val="595959"/>
                </a:solidFill>
                <a:latin typeface="Tahoma"/>
                <a:cs typeface="Tahoma"/>
              </a:rPr>
              <a:t>Gain</a:t>
            </a:r>
            <a:endParaRPr sz="1324" dirty="0">
              <a:solidFill>
                <a:srgbClr val="FFFFFF"/>
              </a:solidFill>
              <a:latin typeface="Tahoma"/>
              <a:cs typeface="Tahoma"/>
            </a:endParaRPr>
          </a:p>
        </p:txBody>
      </p:sp>
      <p:sp>
        <p:nvSpPr>
          <p:cNvPr id="19" name="object 30"/>
          <p:cNvSpPr txBox="1"/>
          <p:nvPr/>
        </p:nvSpPr>
        <p:spPr>
          <a:xfrm>
            <a:off x="8970918" y="4388592"/>
            <a:ext cx="753596" cy="215089"/>
          </a:xfrm>
          <a:prstGeom prst="rect">
            <a:avLst/>
          </a:prstGeom>
        </p:spPr>
        <p:txBody>
          <a:bodyPr vert="horz" wrap="square" lIns="0" tIns="11206" rIns="0" bIns="0" rtlCol="0">
            <a:spAutoFit/>
          </a:bodyPr>
          <a:lstStyle/>
          <a:p>
            <a:pPr marL="11206" defTabSz="457200">
              <a:spcBef>
                <a:spcPts val="88"/>
              </a:spcBef>
            </a:pPr>
            <a:r>
              <a:rPr sz="1324" b="1" spc="-22" dirty="0">
                <a:solidFill>
                  <a:srgbClr val="595959"/>
                </a:solidFill>
                <a:latin typeface="Tahoma"/>
                <a:cs typeface="Tahoma"/>
              </a:rPr>
              <a:t>D</a:t>
            </a:r>
            <a:r>
              <a:rPr sz="1324" b="1" spc="-9" dirty="0">
                <a:solidFill>
                  <a:srgbClr val="595959"/>
                </a:solidFill>
                <a:latin typeface="Tahoma"/>
                <a:cs typeface="Tahoma"/>
              </a:rPr>
              <a:t>i</a:t>
            </a:r>
            <a:r>
              <a:rPr sz="1324" b="1" spc="-18" dirty="0">
                <a:solidFill>
                  <a:srgbClr val="595959"/>
                </a:solidFill>
                <a:latin typeface="Tahoma"/>
                <a:cs typeface="Tahoma"/>
              </a:rPr>
              <a:t>ab</a:t>
            </a:r>
            <a:r>
              <a:rPr sz="1324" b="1" spc="-13" dirty="0">
                <a:solidFill>
                  <a:srgbClr val="595959"/>
                </a:solidFill>
                <a:latin typeface="Tahoma"/>
                <a:cs typeface="Tahoma"/>
              </a:rPr>
              <a:t>e</a:t>
            </a:r>
            <a:r>
              <a:rPr sz="1324" b="1" spc="-9" dirty="0">
                <a:solidFill>
                  <a:srgbClr val="595959"/>
                </a:solidFill>
                <a:latin typeface="Tahoma"/>
                <a:cs typeface="Tahoma"/>
              </a:rPr>
              <a:t>t</a:t>
            </a:r>
            <a:r>
              <a:rPr sz="1324" b="1" spc="-13" dirty="0">
                <a:solidFill>
                  <a:srgbClr val="595959"/>
                </a:solidFill>
                <a:latin typeface="Tahoma"/>
                <a:cs typeface="Tahoma"/>
              </a:rPr>
              <a:t>e</a:t>
            </a:r>
            <a:r>
              <a:rPr sz="1324" b="1" dirty="0">
                <a:solidFill>
                  <a:srgbClr val="595959"/>
                </a:solidFill>
                <a:latin typeface="Tahoma"/>
                <a:cs typeface="Tahoma"/>
              </a:rPr>
              <a:t>s</a:t>
            </a:r>
            <a:endParaRPr sz="1324" dirty="0">
              <a:solidFill>
                <a:srgbClr val="FFFFFF"/>
              </a:solidFill>
              <a:latin typeface="Tahoma"/>
              <a:cs typeface="Tahoma"/>
            </a:endParaRPr>
          </a:p>
        </p:txBody>
      </p:sp>
      <p:sp>
        <p:nvSpPr>
          <p:cNvPr id="20" name="object 32"/>
          <p:cNvSpPr txBox="1"/>
          <p:nvPr/>
        </p:nvSpPr>
        <p:spPr>
          <a:xfrm>
            <a:off x="8722148" y="5201469"/>
            <a:ext cx="1251137" cy="215089"/>
          </a:xfrm>
          <a:prstGeom prst="rect">
            <a:avLst/>
          </a:prstGeom>
        </p:spPr>
        <p:txBody>
          <a:bodyPr vert="horz" wrap="square" lIns="0" tIns="11206" rIns="0" bIns="0" rtlCol="0">
            <a:spAutoFit/>
          </a:bodyPr>
          <a:lstStyle/>
          <a:p>
            <a:pPr marL="11206" defTabSz="457200">
              <a:spcBef>
                <a:spcPts val="88"/>
              </a:spcBef>
            </a:pPr>
            <a:r>
              <a:rPr sz="1324" b="1" spc="-18" dirty="0">
                <a:solidFill>
                  <a:srgbClr val="595959"/>
                </a:solidFill>
                <a:latin typeface="Tahoma"/>
                <a:cs typeface="Tahoma"/>
              </a:rPr>
              <a:t>Cardiovascular</a:t>
            </a:r>
            <a:endParaRPr sz="1324" dirty="0">
              <a:solidFill>
                <a:srgbClr val="FFFFFF"/>
              </a:solidFill>
              <a:latin typeface="Tahoma"/>
              <a:cs typeface="Tahoma"/>
            </a:endParaRPr>
          </a:p>
        </p:txBody>
      </p:sp>
      <p:sp>
        <p:nvSpPr>
          <p:cNvPr id="21" name="object 33"/>
          <p:cNvSpPr txBox="1"/>
          <p:nvPr/>
        </p:nvSpPr>
        <p:spPr>
          <a:xfrm>
            <a:off x="9059446" y="5430609"/>
            <a:ext cx="665069" cy="215089"/>
          </a:xfrm>
          <a:prstGeom prst="rect">
            <a:avLst/>
          </a:prstGeom>
        </p:spPr>
        <p:txBody>
          <a:bodyPr vert="horz" wrap="square" lIns="0" tIns="11206" rIns="0" bIns="0" rtlCol="0">
            <a:spAutoFit/>
          </a:bodyPr>
          <a:lstStyle/>
          <a:p>
            <a:pPr marL="11206" defTabSz="457200">
              <a:spcBef>
                <a:spcPts val="88"/>
              </a:spcBef>
            </a:pPr>
            <a:r>
              <a:rPr sz="1324" b="1" spc="-22" dirty="0">
                <a:solidFill>
                  <a:srgbClr val="595959"/>
                </a:solidFill>
                <a:latin typeface="Tahoma"/>
                <a:cs typeface="Tahoma"/>
              </a:rPr>
              <a:t>D</a:t>
            </a:r>
            <a:r>
              <a:rPr sz="1324" b="1" spc="-9" dirty="0">
                <a:solidFill>
                  <a:srgbClr val="595959"/>
                </a:solidFill>
                <a:latin typeface="Tahoma"/>
                <a:cs typeface="Tahoma"/>
              </a:rPr>
              <a:t>i</a:t>
            </a:r>
            <a:r>
              <a:rPr sz="1324" b="1" spc="-13" dirty="0">
                <a:solidFill>
                  <a:srgbClr val="595959"/>
                </a:solidFill>
                <a:latin typeface="Tahoma"/>
                <a:cs typeface="Tahoma"/>
              </a:rPr>
              <a:t>se</a:t>
            </a:r>
            <a:r>
              <a:rPr sz="1324" b="1" spc="-18" dirty="0">
                <a:solidFill>
                  <a:srgbClr val="595959"/>
                </a:solidFill>
                <a:latin typeface="Tahoma"/>
                <a:cs typeface="Tahoma"/>
              </a:rPr>
              <a:t>a</a:t>
            </a:r>
            <a:r>
              <a:rPr sz="1324" b="1" spc="-13" dirty="0">
                <a:solidFill>
                  <a:srgbClr val="595959"/>
                </a:solidFill>
                <a:latin typeface="Tahoma"/>
                <a:cs typeface="Tahoma"/>
              </a:rPr>
              <a:t>s</a:t>
            </a:r>
            <a:r>
              <a:rPr sz="1324" b="1" dirty="0">
                <a:solidFill>
                  <a:srgbClr val="595959"/>
                </a:solidFill>
                <a:latin typeface="Tahoma"/>
                <a:cs typeface="Tahoma"/>
              </a:rPr>
              <a:t>e</a:t>
            </a:r>
            <a:endParaRPr sz="1324" dirty="0">
              <a:solidFill>
                <a:srgbClr val="FFFFFF"/>
              </a:solidFill>
              <a:latin typeface="Tahoma"/>
              <a:cs typeface="Tahoma"/>
            </a:endParaRPr>
          </a:p>
        </p:txBody>
      </p:sp>
      <p:sp>
        <p:nvSpPr>
          <p:cNvPr id="22" name="object 11"/>
          <p:cNvSpPr/>
          <p:nvPr/>
        </p:nvSpPr>
        <p:spPr>
          <a:xfrm>
            <a:off x="5079086" y="5067396"/>
            <a:ext cx="2032747" cy="857250"/>
          </a:xfrm>
          <a:custGeom>
            <a:avLst/>
            <a:gdLst/>
            <a:ahLst/>
            <a:cxnLst/>
            <a:rect l="l" t="t" r="r" b="b"/>
            <a:pathLst>
              <a:path w="2303779" h="971550">
                <a:moveTo>
                  <a:pt x="0" y="161870"/>
                </a:moveTo>
                <a:lnTo>
                  <a:pt x="5782" y="118839"/>
                </a:lnTo>
                <a:lnTo>
                  <a:pt x="22100" y="80171"/>
                </a:lnTo>
                <a:lnTo>
                  <a:pt x="47410" y="47410"/>
                </a:lnTo>
                <a:lnTo>
                  <a:pt x="80171" y="22100"/>
                </a:lnTo>
                <a:lnTo>
                  <a:pt x="118839" y="5782"/>
                </a:lnTo>
                <a:lnTo>
                  <a:pt x="161870" y="0"/>
                </a:lnTo>
                <a:lnTo>
                  <a:pt x="2141749" y="0"/>
                </a:lnTo>
                <a:lnTo>
                  <a:pt x="2184781" y="5782"/>
                </a:lnTo>
                <a:lnTo>
                  <a:pt x="2223449" y="22100"/>
                </a:lnTo>
                <a:lnTo>
                  <a:pt x="2256210" y="47410"/>
                </a:lnTo>
                <a:lnTo>
                  <a:pt x="2281520" y="80171"/>
                </a:lnTo>
                <a:lnTo>
                  <a:pt x="2297838" y="118839"/>
                </a:lnTo>
                <a:lnTo>
                  <a:pt x="2303621" y="161870"/>
                </a:lnTo>
                <a:lnTo>
                  <a:pt x="2303621" y="809359"/>
                </a:lnTo>
                <a:lnTo>
                  <a:pt x="2297838" y="852390"/>
                </a:lnTo>
                <a:lnTo>
                  <a:pt x="2281520" y="891058"/>
                </a:lnTo>
                <a:lnTo>
                  <a:pt x="2256210" y="923819"/>
                </a:lnTo>
                <a:lnTo>
                  <a:pt x="2223449" y="949129"/>
                </a:lnTo>
                <a:lnTo>
                  <a:pt x="2184781" y="965447"/>
                </a:lnTo>
                <a:lnTo>
                  <a:pt x="2141749" y="971229"/>
                </a:lnTo>
                <a:lnTo>
                  <a:pt x="161870" y="971229"/>
                </a:lnTo>
                <a:lnTo>
                  <a:pt x="118839" y="965447"/>
                </a:lnTo>
                <a:lnTo>
                  <a:pt x="80171" y="949129"/>
                </a:lnTo>
                <a:lnTo>
                  <a:pt x="47410" y="923819"/>
                </a:lnTo>
                <a:lnTo>
                  <a:pt x="22100" y="891058"/>
                </a:lnTo>
                <a:lnTo>
                  <a:pt x="5782" y="852390"/>
                </a:lnTo>
                <a:lnTo>
                  <a:pt x="0" y="809359"/>
                </a:lnTo>
                <a:lnTo>
                  <a:pt x="0" y="161870"/>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23" name="object 12"/>
          <p:cNvSpPr txBox="1"/>
          <p:nvPr/>
        </p:nvSpPr>
        <p:spPr>
          <a:xfrm>
            <a:off x="5714114" y="5077744"/>
            <a:ext cx="853888" cy="215089"/>
          </a:xfrm>
          <a:prstGeom prst="rect">
            <a:avLst/>
          </a:prstGeom>
        </p:spPr>
        <p:txBody>
          <a:bodyPr vert="horz" wrap="square" lIns="0" tIns="11206" rIns="0" bIns="0" rtlCol="0">
            <a:spAutoFit/>
          </a:bodyPr>
          <a:lstStyle/>
          <a:p>
            <a:pPr marL="11206" defTabSz="457200">
              <a:spcBef>
                <a:spcPts val="88"/>
              </a:spcBef>
            </a:pPr>
            <a:r>
              <a:rPr sz="1324" b="1" spc="-18" dirty="0">
                <a:solidFill>
                  <a:srgbClr val="595959"/>
                </a:solidFill>
                <a:latin typeface="Tahoma"/>
                <a:cs typeface="Tahoma"/>
              </a:rPr>
              <a:t>I</a:t>
            </a:r>
            <a:r>
              <a:rPr sz="1324" b="1" spc="-13" dirty="0">
                <a:solidFill>
                  <a:srgbClr val="595959"/>
                </a:solidFill>
                <a:latin typeface="Tahoma"/>
                <a:cs typeface="Tahoma"/>
              </a:rPr>
              <a:t>n</a:t>
            </a:r>
            <a:r>
              <a:rPr sz="1324" b="1" spc="-18" dirty="0">
                <a:solidFill>
                  <a:srgbClr val="595959"/>
                </a:solidFill>
                <a:latin typeface="Tahoma"/>
                <a:cs typeface="Tahoma"/>
              </a:rPr>
              <a:t>c</a:t>
            </a:r>
            <a:r>
              <a:rPr sz="1324" b="1" spc="-9" dirty="0">
                <a:solidFill>
                  <a:srgbClr val="595959"/>
                </a:solidFill>
                <a:latin typeface="Tahoma"/>
                <a:cs typeface="Tahoma"/>
              </a:rPr>
              <a:t>r</a:t>
            </a:r>
            <a:r>
              <a:rPr sz="1324" b="1" spc="-13" dirty="0">
                <a:solidFill>
                  <a:srgbClr val="595959"/>
                </a:solidFill>
                <a:latin typeface="Tahoma"/>
                <a:cs typeface="Tahoma"/>
              </a:rPr>
              <a:t>e</a:t>
            </a:r>
            <a:r>
              <a:rPr sz="1324" b="1" spc="-18" dirty="0">
                <a:solidFill>
                  <a:srgbClr val="595959"/>
                </a:solidFill>
                <a:latin typeface="Tahoma"/>
                <a:cs typeface="Tahoma"/>
              </a:rPr>
              <a:t>a</a:t>
            </a:r>
            <a:r>
              <a:rPr sz="1324" b="1" spc="-13" dirty="0">
                <a:solidFill>
                  <a:srgbClr val="595959"/>
                </a:solidFill>
                <a:latin typeface="Tahoma"/>
                <a:cs typeface="Tahoma"/>
              </a:rPr>
              <a:t>se</a:t>
            </a:r>
            <a:r>
              <a:rPr sz="1324" b="1" dirty="0">
                <a:solidFill>
                  <a:srgbClr val="595959"/>
                </a:solidFill>
                <a:latin typeface="Tahoma"/>
                <a:cs typeface="Tahoma"/>
              </a:rPr>
              <a:t>d</a:t>
            </a:r>
            <a:endParaRPr sz="1324" dirty="0">
              <a:solidFill>
                <a:srgbClr val="FFFFFF"/>
              </a:solidFill>
              <a:latin typeface="Tahoma"/>
              <a:cs typeface="Tahoma"/>
            </a:endParaRPr>
          </a:p>
        </p:txBody>
      </p:sp>
      <p:sp>
        <p:nvSpPr>
          <p:cNvPr id="24" name="object 13"/>
          <p:cNvSpPr txBox="1"/>
          <p:nvPr/>
        </p:nvSpPr>
        <p:spPr>
          <a:xfrm>
            <a:off x="5482063" y="5268564"/>
            <a:ext cx="1332379" cy="622637"/>
          </a:xfrm>
          <a:prstGeom prst="rect">
            <a:avLst/>
          </a:prstGeom>
        </p:spPr>
        <p:txBody>
          <a:bodyPr vert="horz" wrap="square" lIns="0" tIns="11206" rIns="0" bIns="0" rtlCol="0">
            <a:spAutoFit/>
          </a:bodyPr>
          <a:lstStyle/>
          <a:p>
            <a:pPr marL="11206" marR="4483" algn="ctr" defTabSz="457200">
              <a:spcBef>
                <a:spcPts val="88"/>
              </a:spcBef>
            </a:pPr>
            <a:r>
              <a:rPr sz="1324" b="1" spc="-18" dirty="0">
                <a:solidFill>
                  <a:srgbClr val="595959"/>
                </a:solidFill>
                <a:latin typeface="Tahoma"/>
                <a:cs typeface="Tahoma"/>
              </a:rPr>
              <a:t>Consumption</a:t>
            </a:r>
            <a:r>
              <a:rPr sz="1324" b="1" spc="-84" dirty="0">
                <a:solidFill>
                  <a:srgbClr val="595959"/>
                </a:solidFill>
                <a:latin typeface="Tahoma"/>
                <a:cs typeface="Tahoma"/>
              </a:rPr>
              <a:t> </a:t>
            </a:r>
            <a:r>
              <a:rPr sz="1324" b="1" spc="-13" dirty="0">
                <a:solidFill>
                  <a:srgbClr val="595959"/>
                </a:solidFill>
                <a:latin typeface="Tahoma"/>
                <a:cs typeface="Tahoma"/>
              </a:rPr>
              <a:t>of  Healthcare  </a:t>
            </a:r>
            <a:r>
              <a:rPr sz="1324" b="1" spc="-18" dirty="0">
                <a:solidFill>
                  <a:srgbClr val="595959"/>
                </a:solidFill>
                <a:latin typeface="Tahoma"/>
                <a:cs typeface="Tahoma"/>
              </a:rPr>
              <a:t>Resources</a:t>
            </a:r>
            <a:endParaRPr sz="1324" dirty="0">
              <a:solidFill>
                <a:srgbClr val="FFFFFF"/>
              </a:solidFill>
              <a:latin typeface="Tahoma"/>
              <a:cs typeface="Tahoma"/>
            </a:endParaRPr>
          </a:p>
        </p:txBody>
      </p:sp>
      <p:sp>
        <p:nvSpPr>
          <p:cNvPr id="25" name="object 14"/>
          <p:cNvSpPr/>
          <p:nvPr/>
        </p:nvSpPr>
        <p:spPr>
          <a:xfrm>
            <a:off x="1695795" y="1325592"/>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26" name="object 14"/>
          <p:cNvSpPr/>
          <p:nvPr/>
        </p:nvSpPr>
        <p:spPr>
          <a:xfrm>
            <a:off x="1701796" y="2190623"/>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27" name="object 14"/>
          <p:cNvSpPr/>
          <p:nvPr/>
        </p:nvSpPr>
        <p:spPr>
          <a:xfrm>
            <a:off x="1695793" y="3144722"/>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28" name="object 14"/>
          <p:cNvSpPr/>
          <p:nvPr/>
        </p:nvSpPr>
        <p:spPr>
          <a:xfrm>
            <a:off x="1701796" y="4150068"/>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29" name="object 14"/>
          <p:cNvSpPr/>
          <p:nvPr/>
        </p:nvSpPr>
        <p:spPr>
          <a:xfrm>
            <a:off x="1695792" y="5064659"/>
            <a:ext cx="2032747" cy="678516"/>
          </a:xfrm>
          <a:custGeom>
            <a:avLst/>
            <a:gdLst/>
            <a:ahLst/>
            <a:cxnLst/>
            <a:rect l="l" t="t" r="r" b="b"/>
            <a:pathLst>
              <a:path w="2303779" h="768985">
                <a:moveTo>
                  <a:pt x="0" y="128072"/>
                </a:moveTo>
                <a:lnTo>
                  <a:pt x="10064" y="78220"/>
                </a:lnTo>
                <a:lnTo>
                  <a:pt x="37511" y="37511"/>
                </a:lnTo>
                <a:lnTo>
                  <a:pt x="78220" y="10064"/>
                </a:lnTo>
                <a:lnTo>
                  <a:pt x="128072" y="0"/>
                </a:lnTo>
                <a:lnTo>
                  <a:pt x="2175549" y="0"/>
                </a:lnTo>
                <a:lnTo>
                  <a:pt x="2225400" y="10064"/>
                </a:lnTo>
                <a:lnTo>
                  <a:pt x="2266109" y="37511"/>
                </a:lnTo>
                <a:lnTo>
                  <a:pt x="2293556" y="78220"/>
                </a:lnTo>
                <a:lnTo>
                  <a:pt x="2303621" y="128072"/>
                </a:lnTo>
                <a:lnTo>
                  <a:pt x="2303621" y="640356"/>
                </a:lnTo>
                <a:lnTo>
                  <a:pt x="2293556" y="690207"/>
                </a:lnTo>
                <a:lnTo>
                  <a:pt x="2266109" y="730917"/>
                </a:lnTo>
                <a:lnTo>
                  <a:pt x="2225400" y="758364"/>
                </a:lnTo>
                <a:lnTo>
                  <a:pt x="2175549" y="768428"/>
                </a:lnTo>
                <a:lnTo>
                  <a:pt x="128072" y="768428"/>
                </a:lnTo>
                <a:lnTo>
                  <a:pt x="78220" y="758364"/>
                </a:lnTo>
                <a:lnTo>
                  <a:pt x="37511" y="730917"/>
                </a:lnTo>
                <a:lnTo>
                  <a:pt x="10064" y="690207"/>
                </a:lnTo>
                <a:lnTo>
                  <a:pt x="0" y="640356"/>
                </a:lnTo>
                <a:lnTo>
                  <a:pt x="0" y="128072"/>
                </a:lnTo>
                <a:close/>
              </a:path>
            </a:pathLst>
          </a:custGeom>
          <a:ln w="10001">
            <a:solidFill>
              <a:srgbClr val="595959"/>
            </a:solidFill>
          </a:ln>
        </p:spPr>
        <p:txBody>
          <a:bodyPr wrap="square" lIns="0" tIns="0" rIns="0" bIns="0" rtlCol="0"/>
          <a:lstStyle/>
          <a:p>
            <a:pPr defTabSz="457200"/>
            <a:endParaRPr sz="1588">
              <a:solidFill>
                <a:srgbClr val="FFFFFF"/>
              </a:solidFill>
              <a:latin typeface="Gill Sans MT" panose="020B0502020104020203"/>
            </a:endParaRPr>
          </a:p>
        </p:txBody>
      </p:sp>
      <p:sp>
        <p:nvSpPr>
          <p:cNvPr id="30" name="object 15"/>
          <p:cNvSpPr txBox="1"/>
          <p:nvPr/>
        </p:nvSpPr>
        <p:spPr>
          <a:xfrm>
            <a:off x="1903383" y="1423564"/>
            <a:ext cx="1617569" cy="413574"/>
          </a:xfrm>
          <a:prstGeom prst="rect">
            <a:avLst/>
          </a:prstGeom>
        </p:spPr>
        <p:txBody>
          <a:bodyPr vert="horz" wrap="square" lIns="0" tIns="28574" rIns="0" bIns="0" rtlCol="0">
            <a:spAutoFit/>
          </a:bodyPr>
          <a:lstStyle/>
          <a:p>
            <a:pPr marL="36421" marR="4483" indent="-25774" defTabSz="457200">
              <a:lnSpc>
                <a:spcPts val="1482"/>
              </a:lnSpc>
              <a:spcBef>
                <a:spcPts val="224"/>
              </a:spcBef>
            </a:pPr>
            <a:r>
              <a:rPr sz="1324" b="1" spc="-18" dirty="0">
                <a:solidFill>
                  <a:srgbClr val="595959"/>
                </a:solidFill>
                <a:latin typeface="Tahoma"/>
                <a:cs typeface="Tahoma"/>
              </a:rPr>
              <a:t>Impaired</a:t>
            </a:r>
            <a:r>
              <a:rPr sz="1324" b="1" spc="-75" dirty="0">
                <a:solidFill>
                  <a:srgbClr val="595959"/>
                </a:solidFill>
                <a:latin typeface="Tahoma"/>
                <a:cs typeface="Tahoma"/>
              </a:rPr>
              <a:t> </a:t>
            </a:r>
            <a:r>
              <a:rPr sz="1324" b="1" spc="-13" dirty="0">
                <a:solidFill>
                  <a:srgbClr val="595959"/>
                </a:solidFill>
                <a:latin typeface="Tahoma"/>
                <a:cs typeface="Tahoma"/>
              </a:rPr>
              <a:t>Attention  and </a:t>
            </a:r>
            <a:r>
              <a:rPr sz="1324" b="1" spc="-18" dirty="0">
                <a:solidFill>
                  <a:srgbClr val="595959"/>
                </a:solidFill>
                <a:latin typeface="Tahoma"/>
                <a:cs typeface="Tahoma"/>
              </a:rPr>
              <a:t>Reaction</a:t>
            </a:r>
            <a:r>
              <a:rPr sz="1324" b="1" spc="-75" dirty="0">
                <a:solidFill>
                  <a:srgbClr val="595959"/>
                </a:solidFill>
                <a:latin typeface="Tahoma"/>
                <a:cs typeface="Tahoma"/>
              </a:rPr>
              <a:t> </a:t>
            </a:r>
            <a:r>
              <a:rPr sz="1324" b="1" spc="-13" dirty="0">
                <a:solidFill>
                  <a:srgbClr val="595959"/>
                </a:solidFill>
                <a:latin typeface="Tahoma"/>
                <a:cs typeface="Tahoma"/>
              </a:rPr>
              <a:t>Time</a:t>
            </a:r>
            <a:endParaRPr sz="1324" dirty="0">
              <a:solidFill>
                <a:srgbClr val="FFFFFF"/>
              </a:solidFill>
              <a:latin typeface="Tahoma"/>
              <a:cs typeface="Tahoma"/>
            </a:endParaRPr>
          </a:p>
        </p:txBody>
      </p:sp>
      <p:sp>
        <p:nvSpPr>
          <p:cNvPr id="32" name="object 26"/>
          <p:cNvSpPr txBox="1"/>
          <p:nvPr/>
        </p:nvSpPr>
        <p:spPr>
          <a:xfrm>
            <a:off x="2075049" y="3291847"/>
            <a:ext cx="1112184" cy="411877"/>
          </a:xfrm>
          <a:prstGeom prst="rect">
            <a:avLst/>
          </a:prstGeom>
        </p:spPr>
        <p:txBody>
          <a:bodyPr vert="horz" wrap="square" lIns="0" tIns="26894" rIns="0" bIns="0" rtlCol="0">
            <a:spAutoFit/>
          </a:bodyPr>
          <a:lstStyle/>
          <a:p>
            <a:pPr marL="103660" marR="4483" indent="-93014" defTabSz="457200">
              <a:lnSpc>
                <a:spcPts val="1500"/>
              </a:lnSpc>
              <a:spcBef>
                <a:spcPts val="212"/>
              </a:spcBef>
            </a:pPr>
            <a:r>
              <a:rPr sz="1324" b="1" spc="-18" dirty="0">
                <a:solidFill>
                  <a:srgbClr val="595959"/>
                </a:solidFill>
                <a:latin typeface="Tahoma"/>
                <a:cs typeface="Tahoma"/>
              </a:rPr>
              <a:t>Worse</a:t>
            </a:r>
            <a:r>
              <a:rPr sz="1324" b="1" spc="-88" dirty="0">
                <a:solidFill>
                  <a:srgbClr val="595959"/>
                </a:solidFill>
                <a:latin typeface="Tahoma"/>
                <a:cs typeface="Tahoma"/>
              </a:rPr>
              <a:t> </a:t>
            </a:r>
            <a:r>
              <a:rPr sz="1324" b="1" spc="-18" dirty="0">
                <a:solidFill>
                  <a:srgbClr val="595959"/>
                </a:solidFill>
                <a:latin typeface="Tahoma"/>
                <a:cs typeface="Tahoma"/>
              </a:rPr>
              <a:t>Mood;  depression</a:t>
            </a:r>
            <a:endParaRPr sz="1324" dirty="0">
              <a:solidFill>
                <a:srgbClr val="FFFFFF"/>
              </a:solidFill>
              <a:latin typeface="Tahoma"/>
              <a:cs typeface="Tahoma"/>
            </a:endParaRPr>
          </a:p>
        </p:txBody>
      </p:sp>
      <p:sp>
        <p:nvSpPr>
          <p:cNvPr id="33" name="object 19"/>
          <p:cNvSpPr txBox="1"/>
          <p:nvPr/>
        </p:nvSpPr>
        <p:spPr>
          <a:xfrm>
            <a:off x="1967550" y="4275685"/>
            <a:ext cx="1219760" cy="411877"/>
          </a:xfrm>
          <a:prstGeom prst="rect">
            <a:avLst/>
          </a:prstGeom>
        </p:spPr>
        <p:txBody>
          <a:bodyPr vert="horz" wrap="square" lIns="0" tIns="26894" rIns="0" bIns="0" rtlCol="0">
            <a:spAutoFit/>
          </a:bodyPr>
          <a:lstStyle/>
          <a:p>
            <a:pPr marL="134478" marR="4483" indent="-123832" defTabSz="457200">
              <a:lnSpc>
                <a:spcPts val="1500"/>
              </a:lnSpc>
              <a:spcBef>
                <a:spcPts val="212"/>
              </a:spcBef>
            </a:pPr>
            <a:r>
              <a:rPr sz="1324" b="1" spc="-18" dirty="0">
                <a:solidFill>
                  <a:srgbClr val="595959"/>
                </a:solidFill>
                <a:latin typeface="Tahoma"/>
                <a:cs typeface="Tahoma"/>
              </a:rPr>
              <a:t>Impaired</a:t>
            </a:r>
            <a:r>
              <a:rPr sz="1324" b="1" spc="-84" dirty="0">
                <a:solidFill>
                  <a:srgbClr val="595959"/>
                </a:solidFill>
                <a:latin typeface="Tahoma"/>
                <a:cs typeface="Tahoma"/>
              </a:rPr>
              <a:t> </a:t>
            </a:r>
            <a:r>
              <a:rPr sz="1324" b="1" spc="-13" dirty="0">
                <a:solidFill>
                  <a:srgbClr val="595959"/>
                </a:solidFill>
                <a:latin typeface="Tahoma"/>
                <a:cs typeface="Tahoma"/>
              </a:rPr>
              <a:t>Task  </a:t>
            </a:r>
            <a:r>
              <a:rPr sz="1324" b="1" spc="-18" dirty="0">
                <a:solidFill>
                  <a:srgbClr val="595959"/>
                </a:solidFill>
                <a:latin typeface="Tahoma"/>
                <a:cs typeface="Tahoma"/>
              </a:rPr>
              <a:t>Completion</a:t>
            </a:r>
            <a:endParaRPr sz="1324" dirty="0">
              <a:solidFill>
                <a:srgbClr val="FFFFFF"/>
              </a:solidFill>
              <a:latin typeface="Tahoma"/>
              <a:cs typeface="Tahoma"/>
            </a:endParaRPr>
          </a:p>
        </p:txBody>
      </p:sp>
      <p:sp>
        <p:nvSpPr>
          <p:cNvPr id="34" name="object 21"/>
          <p:cNvSpPr txBox="1"/>
          <p:nvPr/>
        </p:nvSpPr>
        <p:spPr>
          <a:xfrm>
            <a:off x="2173441" y="5197054"/>
            <a:ext cx="1077446" cy="411877"/>
          </a:xfrm>
          <a:prstGeom prst="rect">
            <a:avLst/>
          </a:prstGeom>
        </p:spPr>
        <p:txBody>
          <a:bodyPr vert="horz" wrap="square" lIns="0" tIns="26894" rIns="0" bIns="0" rtlCol="0">
            <a:spAutoFit/>
          </a:bodyPr>
          <a:lstStyle/>
          <a:p>
            <a:pPr marL="100858" marR="4483" indent="-90212" defTabSz="457200">
              <a:lnSpc>
                <a:spcPts val="1500"/>
              </a:lnSpc>
              <a:spcBef>
                <a:spcPts val="212"/>
              </a:spcBef>
            </a:pPr>
            <a:r>
              <a:rPr sz="1324" b="1" spc="-13" dirty="0">
                <a:solidFill>
                  <a:srgbClr val="595959"/>
                </a:solidFill>
                <a:latin typeface="Tahoma"/>
                <a:cs typeface="Tahoma"/>
              </a:rPr>
              <a:t>Ps</a:t>
            </a:r>
            <a:r>
              <a:rPr sz="1324" b="1" spc="-22" dirty="0">
                <a:solidFill>
                  <a:srgbClr val="595959"/>
                </a:solidFill>
                <a:latin typeface="Tahoma"/>
                <a:cs typeface="Tahoma"/>
              </a:rPr>
              <a:t>y</a:t>
            </a:r>
            <a:r>
              <a:rPr sz="1324" b="1" spc="-18" dirty="0">
                <a:solidFill>
                  <a:srgbClr val="595959"/>
                </a:solidFill>
                <a:latin typeface="Tahoma"/>
                <a:cs typeface="Tahoma"/>
              </a:rPr>
              <a:t>ch</a:t>
            </a:r>
            <a:r>
              <a:rPr sz="1324" b="1" spc="-22" dirty="0">
                <a:solidFill>
                  <a:srgbClr val="595959"/>
                </a:solidFill>
                <a:latin typeface="Tahoma"/>
                <a:cs typeface="Tahoma"/>
              </a:rPr>
              <a:t>o</a:t>
            </a:r>
            <a:r>
              <a:rPr sz="1324" b="1" spc="-13" dirty="0">
                <a:solidFill>
                  <a:srgbClr val="595959"/>
                </a:solidFill>
                <a:latin typeface="Tahoma"/>
                <a:cs typeface="Tahoma"/>
              </a:rPr>
              <a:t>s</a:t>
            </a:r>
            <a:r>
              <a:rPr sz="1324" b="1" spc="-22" dirty="0">
                <a:solidFill>
                  <a:srgbClr val="595959"/>
                </a:solidFill>
                <a:latin typeface="Tahoma"/>
                <a:cs typeface="Tahoma"/>
              </a:rPr>
              <a:t>o</a:t>
            </a:r>
            <a:r>
              <a:rPr sz="1324" b="1" spc="-18" dirty="0">
                <a:solidFill>
                  <a:srgbClr val="595959"/>
                </a:solidFill>
                <a:latin typeface="Tahoma"/>
                <a:cs typeface="Tahoma"/>
              </a:rPr>
              <a:t>c</a:t>
            </a:r>
            <a:r>
              <a:rPr sz="1324" b="1" spc="-9" dirty="0">
                <a:solidFill>
                  <a:srgbClr val="595959"/>
                </a:solidFill>
                <a:latin typeface="Tahoma"/>
                <a:cs typeface="Tahoma"/>
              </a:rPr>
              <a:t>i</a:t>
            </a:r>
            <a:r>
              <a:rPr sz="1324" b="1" spc="-18" dirty="0">
                <a:solidFill>
                  <a:srgbClr val="595959"/>
                </a:solidFill>
                <a:latin typeface="Tahoma"/>
                <a:cs typeface="Tahoma"/>
              </a:rPr>
              <a:t>a</a:t>
            </a:r>
            <a:r>
              <a:rPr sz="1324" b="1" dirty="0">
                <a:solidFill>
                  <a:srgbClr val="595959"/>
                </a:solidFill>
                <a:latin typeface="Tahoma"/>
                <a:cs typeface="Tahoma"/>
              </a:rPr>
              <a:t>l  </a:t>
            </a:r>
            <a:r>
              <a:rPr sz="1324" b="1" spc="-13" dirty="0">
                <a:solidFill>
                  <a:srgbClr val="595959"/>
                </a:solidFill>
                <a:latin typeface="Tahoma"/>
                <a:cs typeface="Tahoma"/>
              </a:rPr>
              <a:t>difficulties</a:t>
            </a:r>
            <a:endParaRPr sz="1324" dirty="0">
              <a:solidFill>
                <a:srgbClr val="FFFFFF"/>
              </a:solidFill>
              <a:latin typeface="Tahoma"/>
              <a:cs typeface="Tahoma"/>
            </a:endParaRPr>
          </a:p>
        </p:txBody>
      </p:sp>
      <p:sp>
        <p:nvSpPr>
          <p:cNvPr id="35" name="Rectangle 34"/>
          <p:cNvSpPr/>
          <p:nvPr/>
        </p:nvSpPr>
        <p:spPr>
          <a:xfrm>
            <a:off x="1876924" y="2217009"/>
            <a:ext cx="1768754" cy="295466"/>
          </a:xfrm>
          <a:prstGeom prst="rect">
            <a:avLst/>
          </a:prstGeom>
        </p:spPr>
        <p:txBody>
          <a:bodyPr wrap="none">
            <a:spAutoFit/>
          </a:bodyPr>
          <a:lstStyle/>
          <a:p>
            <a:pPr defTabSz="457200"/>
            <a:r>
              <a:rPr lang="en-US" sz="1320" b="1" spc="-13" dirty="0">
                <a:solidFill>
                  <a:srgbClr val="595959"/>
                </a:solidFill>
                <a:latin typeface="Tahoma"/>
                <a:cs typeface="Tahoma"/>
              </a:rPr>
              <a:t>Decreased</a:t>
            </a:r>
            <a:r>
              <a:rPr lang="en-US" sz="1320" b="1" spc="-110" dirty="0">
                <a:solidFill>
                  <a:srgbClr val="595959"/>
                </a:solidFill>
                <a:latin typeface="Tahoma"/>
                <a:cs typeface="Tahoma"/>
              </a:rPr>
              <a:t> </a:t>
            </a:r>
            <a:r>
              <a:rPr lang="en-US" sz="1320" b="1" spc="-18" dirty="0">
                <a:solidFill>
                  <a:srgbClr val="595959"/>
                </a:solidFill>
                <a:latin typeface="Tahoma"/>
                <a:cs typeface="Tahoma"/>
              </a:rPr>
              <a:t>Memory</a:t>
            </a:r>
            <a:endParaRPr lang="en-US" sz="1320" dirty="0">
              <a:solidFill>
                <a:srgbClr val="FFFFFF"/>
              </a:solidFill>
              <a:latin typeface="Gill Sans MT" panose="020B0502020104020203"/>
            </a:endParaRPr>
          </a:p>
        </p:txBody>
      </p:sp>
      <p:sp>
        <p:nvSpPr>
          <p:cNvPr id="36" name="Rectangle 35"/>
          <p:cNvSpPr/>
          <p:nvPr/>
        </p:nvSpPr>
        <p:spPr>
          <a:xfrm>
            <a:off x="1837835" y="2443990"/>
            <a:ext cx="1754583" cy="284693"/>
          </a:xfrm>
          <a:prstGeom prst="rect">
            <a:avLst/>
          </a:prstGeom>
        </p:spPr>
        <p:txBody>
          <a:bodyPr wrap="none">
            <a:spAutoFit/>
          </a:bodyPr>
          <a:lstStyle/>
          <a:p>
            <a:pPr marL="38102" defTabSz="457200">
              <a:lnSpc>
                <a:spcPts val="1544"/>
              </a:lnSpc>
            </a:pPr>
            <a:r>
              <a:rPr lang="en-US" sz="1320" b="1" spc="-13" dirty="0">
                <a:solidFill>
                  <a:srgbClr val="595959"/>
                </a:solidFill>
                <a:latin typeface="Tahoma"/>
                <a:cs typeface="Tahoma"/>
              </a:rPr>
              <a:t>and</a:t>
            </a:r>
            <a:r>
              <a:rPr lang="en-US" sz="1320" b="1" spc="-35" dirty="0">
                <a:solidFill>
                  <a:srgbClr val="595959"/>
                </a:solidFill>
                <a:latin typeface="Tahoma"/>
                <a:cs typeface="Tahoma"/>
              </a:rPr>
              <a:t> </a:t>
            </a:r>
            <a:r>
              <a:rPr lang="en-US" sz="1320" b="1" spc="-18" dirty="0">
                <a:solidFill>
                  <a:srgbClr val="595959"/>
                </a:solidFill>
                <a:latin typeface="Tahoma"/>
                <a:cs typeface="Tahoma"/>
              </a:rPr>
              <a:t>Concentration</a:t>
            </a:r>
            <a:endParaRPr lang="en-US" sz="1320" dirty="0">
              <a:solidFill>
                <a:srgbClr val="FFFFFF"/>
              </a:solidFill>
              <a:latin typeface="Tahoma"/>
              <a:cs typeface="Tahoma"/>
            </a:endParaRPr>
          </a:p>
        </p:txBody>
      </p:sp>
      <p:cxnSp>
        <p:nvCxnSpPr>
          <p:cNvPr id="38" name="Straight Connector 37"/>
          <p:cNvCxnSpPr/>
          <p:nvPr/>
        </p:nvCxnSpPr>
        <p:spPr>
          <a:xfrm>
            <a:off x="3742209" y="1671947"/>
            <a:ext cx="1444108" cy="467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42209" y="2427005"/>
            <a:ext cx="1444108" cy="10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42211" y="3053139"/>
            <a:ext cx="1629128" cy="1459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742210" y="2799419"/>
            <a:ext cx="1489671" cy="751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742210" y="3100765"/>
            <a:ext cx="2157849" cy="2356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976279" y="1705700"/>
            <a:ext cx="1355068" cy="357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021841" y="2394793"/>
            <a:ext cx="1309504" cy="83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6976279" y="2804184"/>
            <a:ext cx="1355066" cy="618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6807249" y="3083889"/>
            <a:ext cx="1524091" cy="141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422571" y="3100765"/>
            <a:ext cx="1908776" cy="2303153"/>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12</a:t>
            </a:fld>
            <a:endParaRPr lang="en-US" dirty="0">
              <a:solidFill>
                <a:srgbClr val="000000"/>
              </a:solidFill>
            </a:endParaRPr>
          </a:p>
        </p:txBody>
      </p:sp>
    </p:spTree>
    <p:extLst>
      <p:ext uri="{BB962C8B-B14F-4D97-AF65-F5344CB8AC3E}">
        <p14:creationId xmlns:p14="http://schemas.microsoft.com/office/powerpoint/2010/main" val="35765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Factors-Organizational</a:t>
            </a:r>
          </a:p>
        </p:txBody>
      </p:sp>
      <p:sp>
        <p:nvSpPr>
          <p:cNvPr id="7" name="object 6"/>
          <p:cNvSpPr txBox="1">
            <a:spLocks/>
          </p:cNvSpPr>
          <p:nvPr/>
        </p:nvSpPr>
        <p:spPr bwMode="blackWhite">
          <a:xfrm>
            <a:off x="2641215" y="955123"/>
            <a:ext cx="4826387" cy="889987"/>
          </a:xfrm>
          <a:prstGeom prst="rect">
            <a:avLst/>
          </a:prstGeom>
          <a:noFill/>
          <a:ln w="38100" cap="sq">
            <a:noFill/>
            <a:miter lim="800000"/>
          </a:ln>
        </p:spPr>
        <p:txBody>
          <a:bodyPr vert="horz" wrap="square" lIns="0" tIns="3048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tx2"/>
                </a:solidFill>
                <a:latin typeface="Acumin Pro ExtraCondensed" panose="020B0508020202020204" pitchFamily="34" charset="77"/>
                <a:ea typeface="+mj-ea"/>
                <a:cs typeface="+mj-cs"/>
              </a:defRPr>
            </a:lvl1pPr>
          </a:lstStyle>
          <a:p>
            <a:pPr marL="12700" marR="5080">
              <a:lnSpc>
                <a:spcPts val="4070"/>
              </a:lnSpc>
              <a:spcBef>
                <a:spcPts val="240"/>
              </a:spcBef>
            </a:pPr>
            <a:r>
              <a:rPr lang="en-US" sz="2000" b="0" i="0" spc="-5" dirty="0">
                <a:solidFill>
                  <a:srgbClr val="000000"/>
                </a:solidFill>
                <a:latin typeface="Arial"/>
                <a:cs typeface="Arial"/>
              </a:rPr>
              <a:t>Organizational (Macro) Ergonomics</a:t>
            </a:r>
          </a:p>
          <a:p>
            <a:pPr marL="12700" marR="5080">
              <a:lnSpc>
                <a:spcPct val="100000"/>
              </a:lnSpc>
              <a:spcBef>
                <a:spcPts val="240"/>
              </a:spcBef>
            </a:pPr>
            <a:r>
              <a:rPr lang="en-US" sz="2000" b="0" i="0" spc="-5" dirty="0">
                <a:solidFill>
                  <a:srgbClr val="000000"/>
                </a:solidFill>
                <a:latin typeface="Arial"/>
                <a:cs typeface="Arial"/>
              </a:rPr>
              <a:t>Psychosocial Factors </a:t>
            </a:r>
            <a:r>
              <a:rPr lang="en-US" sz="2000" b="0" i="0" spc="-5" dirty="0">
                <a:solidFill>
                  <a:srgbClr val="000000"/>
                </a:solidFill>
                <a:latin typeface="Wingdings"/>
                <a:cs typeface="Wingdings"/>
              </a:rPr>
              <a:t></a:t>
            </a:r>
            <a:r>
              <a:rPr lang="en-US" sz="2000" b="0" i="0" spc="85" dirty="0">
                <a:solidFill>
                  <a:srgbClr val="000000"/>
                </a:solidFill>
                <a:latin typeface="Times New Roman"/>
                <a:cs typeface="Times New Roman"/>
              </a:rPr>
              <a:t> </a:t>
            </a:r>
            <a:r>
              <a:rPr lang="en-US" sz="2000" b="0" i="0" spc="-5" dirty="0">
                <a:solidFill>
                  <a:srgbClr val="000000"/>
                </a:solidFill>
                <a:latin typeface="Arial"/>
                <a:cs typeface="Arial"/>
              </a:rPr>
              <a:t>MSDs</a:t>
            </a:r>
            <a:endParaRPr lang="en-US" sz="2000" i="0" dirty="0">
              <a:solidFill>
                <a:srgbClr val="000000"/>
              </a:solidFill>
              <a:latin typeface="Arial"/>
              <a:cs typeface="Arial"/>
            </a:endParaRPr>
          </a:p>
        </p:txBody>
      </p:sp>
      <p:graphicFrame>
        <p:nvGraphicFramePr>
          <p:cNvPr id="8" name="object 11"/>
          <p:cNvGraphicFramePr>
            <a:graphicFrameLocks noGrp="1"/>
          </p:cNvGraphicFramePr>
          <p:nvPr/>
        </p:nvGraphicFramePr>
        <p:xfrm>
          <a:off x="3200435" y="2410533"/>
          <a:ext cx="6037776" cy="3067150"/>
        </p:xfrm>
        <a:graphic>
          <a:graphicData uri="http://schemas.openxmlformats.org/drawingml/2006/table">
            <a:tbl>
              <a:tblPr firstRow="1" bandRow="1">
                <a:tableStyleId>{2D5ABB26-0587-4C30-8999-92F81FD0307C}</a:tableStyleId>
              </a:tblPr>
              <a:tblGrid>
                <a:gridCol w="2076930">
                  <a:extLst>
                    <a:ext uri="{9D8B030D-6E8A-4147-A177-3AD203B41FA5}">
                      <a16:colId xmlns:a16="http://schemas.microsoft.com/office/drawing/2014/main" val="20000"/>
                    </a:ext>
                  </a:extLst>
                </a:gridCol>
                <a:gridCol w="3960846">
                  <a:extLst>
                    <a:ext uri="{9D8B030D-6E8A-4147-A177-3AD203B41FA5}">
                      <a16:colId xmlns:a16="http://schemas.microsoft.com/office/drawing/2014/main" val="20001"/>
                    </a:ext>
                  </a:extLst>
                </a:gridCol>
              </a:tblGrid>
              <a:tr h="314134">
                <a:tc>
                  <a:txBody>
                    <a:bodyPr/>
                    <a:lstStyle/>
                    <a:p>
                      <a:pPr marL="67945">
                        <a:lnSpc>
                          <a:spcPts val="2300"/>
                        </a:lnSpc>
                      </a:pPr>
                      <a:r>
                        <a:rPr sz="2000" b="1" dirty="0">
                          <a:solidFill>
                            <a:schemeClr val="bg1"/>
                          </a:solidFill>
                          <a:latin typeface="Arial"/>
                          <a:cs typeface="Arial"/>
                        </a:rPr>
                        <a:t>Body</a:t>
                      </a:r>
                      <a:r>
                        <a:rPr sz="2000" b="1" spc="-15" dirty="0">
                          <a:solidFill>
                            <a:schemeClr val="bg1"/>
                          </a:solidFill>
                          <a:latin typeface="Arial"/>
                          <a:cs typeface="Arial"/>
                        </a:rPr>
                        <a:t> </a:t>
                      </a:r>
                      <a:r>
                        <a:rPr sz="2000" b="1" spc="-5" dirty="0">
                          <a:solidFill>
                            <a:schemeClr val="bg1"/>
                          </a:solidFill>
                          <a:latin typeface="Arial"/>
                          <a:cs typeface="Arial"/>
                        </a:rPr>
                        <a:t>Part</a:t>
                      </a:r>
                      <a:endParaRPr sz="2000" b="1" dirty="0">
                        <a:solidFill>
                          <a:schemeClr val="bg1"/>
                        </a:solidFill>
                        <a:latin typeface="Arial"/>
                        <a:cs typeface="Arial"/>
                      </a:endParaRPr>
                    </a:p>
                  </a:txBody>
                  <a:tcPr marL="0" marR="0" marT="0" marB="0">
                    <a:lnR w="12700">
                      <a:solidFill>
                        <a:srgbClr val="585858"/>
                      </a:solidFill>
                      <a:prstDash val="solid"/>
                    </a:lnR>
                    <a:lnB w="12700">
                      <a:solidFill>
                        <a:srgbClr val="585858"/>
                      </a:solidFill>
                      <a:prstDash val="solid"/>
                    </a:lnB>
                  </a:tcPr>
                </a:tc>
                <a:tc>
                  <a:txBody>
                    <a:bodyPr/>
                    <a:lstStyle/>
                    <a:p>
                      <a:pPr marL="68580">
                        <a:lnSpc>
                          <a:spcPts val="2300"/>
                        </a:lnSpc>
                      </a:pPr>
                      <a:r>
                        <a:rPr sz="2000" b="1" spc="-5" dirty="0">
                          <a:solidFill>
                            <a:schemeClr val="bg1"/>
                          </a:solidFill>
                          <a:latin typeface="Arial"/>
                          <a:cs typeface="Arial"/>
                        </a:rPr>
                        <a:t>Psychosocial</a:t>
                      </a:r>
                      <a:endParaRPr sz="2000" b="1" dirty="0">
                        <a:solidFill>
                          <a:schemeClr val="bg1"/>
                        </a:solidFill>
                        <a:latin typeface="Arial"/>
                        <a:cs typeface="Arial"/>
                      </a:endParaRPr>
                    </a:p>
                  </a:txBody>
                  <a:tcPr marL="0" marR="0" marT="0" marB="0">
                    <a:lnL w="12700">
                      <a:solidFill>
                        <a:srgbClr val="585858"/>
                      </a:solidFill>
                      <a:prstDash val="solid"/>
                    </a:lnL>
                    <a:lnB w="12700">
                      <a:solidFill>
                        <a:srgbClr val="585858"/>
                      </a:solidFill>
                      <a:prstDash val="solid"/>
                    </a:lnB>
                  </a:tcPr>
                </a:tc>
                <a:extLst>
                  <a:ext uri="{0D108BD9-81ED-4DB2-BD59-A6C34878D82A}">
                    <a16:rowId xmlns:a16="http://schemas.microsoft.com/office/drawing/2014/main" val="10000"/>
                  </a:ext>
                </a:extLst>
              </a:tr>
              <a:tr h="1625302">
                <a:tc>
                  <a:txBody>
                    <a:bodyPr/>
                    <a:lstStyle/>
                    <a:p>
                      <a:pPr marL="68580">
                        <a:lnSpc>
                          <a:spcPts val="2345"/>
                        </a:lnSpc>
                      </a:pPr>
                      <a:r>
                        <a:rPr sz="2000" b="0" spc="-5" dirty="0">
                          <a:solidFill>
                            <a:schemeClr val="bg1"/>
                          </a:solidFill>
                          <a:latin typeface="Arial"/>
                          <a:cs typeface="Arial"/>
                        </a:rPr>
                        <a:t>Low</a:t>
                      </a:r>
                      <a:r>
                        <a:rPr sz="2000" b="0" spc="-15" dirty="0">
                          <a:solidFill>
                            <a:schemeClr val="bg1"/>
                          </a:solidFill>
                          <a:latin typeface="Arial"/>
                          <a:cs typeface="Arial"/>
                        </a:rPr>
                        <a:t> </a:t>
                      </a:r>
                      <a:r>
                        <a:rPr sz="2000" b="0" dirty="0">
                          <a:solidFill>
                            <a:schemeClr val="bg1"/>
                          </a:solidFill>
                          <a:latin typeface="Arial"/>
                          <a:cs typeface="Arial"/>
                        </a:rPr>
                        <a:t>Back</a:t>
                      </a:r>
                    </a:p>
                  </a:txBody>
                  <a:tcPr marL="0" marR="0" marT="0" marB="0">
                    <a:lnR w="12700">
                      <a:solidFill>
                        <a:srgbClr val="585858"/>
                      </a:solidFill>
                      <a:prstDash val="solid"/>
                    </a:lnR>
                    <a:lnT w="12700">
                      <a:solidFill>
                        <a:srgbClr val="585858"/>
                      </a:solidFill>
                      <a:prstDash val="solid"/>
                    </a:lnT>
                    <a:lnB w="12700">
                      <a:solidFill>
                        <a:srgbClr val="585858"/>
                      </a:solidFill>
                      <a:prstDash val="solid"/>
                    </a:lnB>
                  </a:tcPr>
                </a:tc>
                <a:tc>
                  <a:txBody>
                    <a:bodyPr/>
                    <a:lstStyle/>
                    <a:p>
                      <a:pPr marL="411480" indent="-342900">
                        <a:lnSpc>
                          <a:spcPts val="2345"/>
                        </a:lnSpc>
                        <a:buFont typeface="Wingdings"/>
                        <a:buChar char=""/>
                        <a:tabLst>
                          <a:tab pos="410845" algn="l"/>
                          <a:tab pos="412115" algn="l"/>
                        </a:tabLst>
                      </a:pPr>
                      <a:r>
                        <a:rPr sz="2000" b="0" dirty="0">
                          <a:solidFill>
                            <a:schemeClr val="bg1"/>
                          </a:solidFill>
                          <a:latin typeface="Arial"/>
                          <a:cs typeface="Arial"/>
                        </a:rPr>
                        <a:t>Rapid </a:t>
                      </a:r>
                      <a:r>
                        <a:rPr sz="2000" b="0" spc="5" dirty="0">
                          <a:solidFill>
                            <a:schemeClr val="bg1"/>
                          </a:solidFill>
                          <a:latin typeface="Arial"/>
                          <a:cs typeface="Arial"/>
                        </a:rPr>
                        <a:t>work</a:t>
                      </a:r>
                      <a:r>
                        <a:rPr sz="2000" b="0" spc="-65" dirty="0">
                          <a:solidFill>
                            <a:schemeClr val="bg1"/>
                          </a:solidFill>
                          <a:latin typeface="Arial"/>
                          <a:cs typeface="Arial"/>
                        </a:rPr>
                        <a:t> </a:t>
                      </a:r>
                      <a:r>
                        <a:rPr sz="2000" b="0" dirty="0">
                          <a:solidFill>
                            <a:schemeClr val="bg1"/>
                          </a:solidFill>
                          <a:latin typeface="Arial"/>
                          <a:cs typeface="Arial"/>
                        </a:rPr>
                        <a:t>pace</a:t>
                      </a:r>
                    </a:p>
                    <a:p>
                      <a:pPr marL="411480" indent="-342900">
                        <a:lnSpc>
                          <a:spcPct val="100000"/>
                        </a:lnSpc>
                        <a:buFont typeface="Wingdings"/>
                        <a:buChar char=""/>
                        <a:tabLst>
                          <a:tab pos="410845" algn="l"/>
                          <a:tab pos="412115" algn="l"/>
                        </a:tabLst>
                      </a:pPr>
                      <a:r>
                        <a:rPr sz="2000" b="0" dirty="0">
                          <a:solidFill>
                            <a:schemeClr val="bg1"/>
                          </a:solidFill>
                          <a:latin typeface="Arial"/>
                          <a:cs typeface="Arial"/>
                        </a:rPr>
                        <a:t>Monotonous</a:t>
                      </a:r>
                      <a:r>
                        <a:rPr sz="2000" b="0" spc="-35" dirty="0">
                          <a:solidFill>
                            <a:schemeClr val="bg1"/>
                          </a:solidFill>
                          <a:latin typeface="Arial"/>
                          <a:cs typeface="Arial"/>
                        </a:rPr>
                        <a:t> </a:t>
                      </a:r>
                      <a:r>
                        <a:rPr sz="2000" b="0" spc="10" dirty="0">
                          <a:solidFill>
                            <a:schemeClr val="bg1"/>
                          </a:solidFill>
                          <a:latin typeface="Arial"/>
                          <a:cs typeface="Arial"/>
                        </a:rPr>
                        <a:t>work</a:t>
                      </a:r>
                      <a:endParaRPr sz="2000" b="0" dirty="0">
                        <a:solidFill>
                          <a:schemeClr val="bg1"/>
                        </a:solidFill>
                        <a:latin typeface="Arial"/>
                        <a:cs typeface="Arial"/>
                      </a:endParaRPr>
                    </a:p>
                    <a:p>
                      <a:pPr marL="411480" indent="-342900">
                        <a:lnSpc>
                          <a:spcPct val="100000"/>
                        </a:lnSpc>
                        <a:buFont typeface="Wingdings"/>
                        <a:buChar char=""/>
                        <a:tabLst>
                          <a:tab pos="410845" algn="l"/>
                          <a:tab pos="412115" algn="l"/>
                        </a:tabLst>
                      </a:pPr>
                      <a:r>
                        <a:rPr sz="2000" b="0" spc="-5" dirty="0">
                          <a:solidFill>
                            <a:schemeClr val="bg1"/>
                          </a:solidFill>
                          <a:latin typeface="Arial"/>
                          <a:cs typeface="Arial"/>
                        </a:rPr>
                        <a:t>Low job</a:t>
                      </a:r>
                      <a:r>
                        <a:rPr sz="2000" b="0" spc="-10" dirty="0">
                          <a:solidFill>
                            <a:schemeClr val="bg1"/>
                          </a:solidFill>
                          <a:latin typeface="Arial"/>
                          <a:cs typeface="Arial"/>
                        </a:rPr>
                        <a:t> </a:t>
                      </a:r>
                      <a:r>
                        <a:rPr sz="2000" b="0" spc="-5" dirty="0">
                          <a:solidFill>
                            <a:schemeClr val="bg1"/>
                          </a:solidFill>
                          <a:latin typeface="Arial"/>
                          <a:cs typeface="Arial"/>
                        </a:rPr>
                        <a:t>satisfaction</a:t>
                      </a:r>
                      <a:endParaRPr sz="2000" b="0" dirty="0">
                        <a:solidFill>
                          <a:schemeClr val="bg1"/>
                        </a:solidFill>
                        <a:latin typeface="Arial"/>
                        <a:cs typeface="Arial"/>
                      </a:endParaRPr>
                    </a:p>
                    <a:p>
                      <a:pPr marL="411480" indent="-342900">
                        <a:lnSpc>
                          <a:spcPct val="100000"/>
                        </a:lnSpc>
                        <a:buFont typeface="Wingdings"/>
                        <a:buChar char=""/>
                        <a:tabLst>
                          <a:tab pos="410845" algn="l"/>
                          <a:tab pos="412115" algn="l"/>
                        </a:tabLst>
                      </a:pPr>
                      <a:r>
                        <a:rPr sz="2000" b="0" spc="-5" dirty="0">
                          <a:solidFill>
                            <a:schemeClr val="bg1"/>
                          </a:solidFill>
                          <a:latin typeface="Arial"/>
                          <a:cs typeface="Arial"/>
                        </a:rPr>
                        <a:t>Low </a:t>
                      </a:r>
                      <a:r>
                        <a:rPr sz="2000" b="0" dirty="0">
                          <a:solidFill>
                            <a:schemeClr val="bg1"/>
                          </a:solidFill>
                          <a:latin typeface="Arial"/>
                          <a:cs typeface="Arial"/>
                        </a:rPr>
                        <a:t>decision</a:t>
                      </a:r>
                      <a:r>
                        <a:rPr sz="2000" b="0" spc="-30" dirty="0">
                          <a:solidFill>
                            <a:schemeClr val="bg1"/>
                          </a:solidFill>
                          <a:latin typeface="Arial"/>
                          <a:cs typeface="Arial"/>
                        </a:rPr>
                        <a:t> </a:t>
                      </a:r>
                      <a:r>
                        <a:rPr sz="2000" b="0" dirty="0">
                          <a:solidFill>
                            <a:schemeClr val="bg1"/>
                          </a:solidFill>
                          <a:latin typeface="Arial"/>
                          <a:cs typeface="Arial"/>
                        </a:rPr>
                        <a:t>latitude</a:t>
                      </a:r>
                    </a:p>
                    <a:p>
                      <a:pPr marL="411480" indent="-342900">
                        <a:lnSpc>
                          <a:spcPct val="100000"/>
                        </a:lnSpc>
                        <a:buFont typeface="Wingdings"/>
                        <a:buChar char=""/>
                        <a:tabLst>
                          <a:tab pos="410845" algn="l"/>
                          <a:tab pos="412115" algn="l"/>
                        </a:tabLst>
                      </a:pPr>
                      <a:r>
                        <a:rPr sz="2000" b="0" dirty="0">
                          <a:solidFill>
                            <a:schemeClr val="bg1"/>
                          </a:solidFill>
                          <a:latin typeface="Arial"/>
                          <a:cs typeface="Arial"/>
                        </a:rPr>
                        <a:t>Job</a:t>
                      </a:r>
                      <a:r>
                        <a:rPr sz="2000" b="0" spc="-10" dirty="0">
                          <a:solidFill>
                            <a:schemeClr val="bg1"/>
                          </a:solidFill>
                          <a:latin typeface="Arial"/>
                          <a:cs typeface="Arial"/>
                        </a:rPr>
                        <a:t> </a:t>
                      </a:r>
                      <a:r>
                        <a:rPr sz="2000" b="0" dirty="0">
                          <a:solidFill>
                            <a:schemeClr val="bg1"/>
                          </a:solidFill>
                          <a:latin typeface="Arial"/>
                          <a:cs typeface="Arial"/>
                        </a:rPr>
                        <a:t>stress</a:t>
                      </a:r>
                    </a:p>
                  </a:txBody>
                  <a:tcPr marL="0" marR="0" marT="0" marB="0">
                    <a:lnL w="12700">
                      <a:solidFill>
                        <a:srgbClr val="585858"/>
                      </a:solidFill>
                      <a:prstDash val="solid"/>
                    </a:lnL>
                    <a:lnT w="12700">
                      <a:solidFill>
                        <a:srgbClr val="585858"/>
                      </a:solidFill>
                      <a:prstDash val="solid"/>
                    </a:lnT>
                    <a:lnB w="12700">
                      <a:solidFill>
                        <a:srgbClr val="585858"/>
                      </a:solidFill>
                      <a:prstDash val="solid"/>
                    </a:lnB>
                  </a:tcPr>
                </a:tc>
                <a:extLst>
                  <a:ext uri="{0D108BD9-81ED-4DB2-BD59-A6C34878D82A}">
                    <a16:rowId xmlns:a16="http://schemas.microsoft.com/office/drawing/2014/main" val="10001"/>
                  </a:ext>
                </a:extLst>
              </a:tr>
              <a:tr h="1127714">
                <a:tc>
                  <a:txBody>
                    <a:bodyPr/>
                    <a:lstStyle/>
                    <a:p>
                      <a:pPr marL="68580" marR="677545">
                        <a:lnSpc>
                          <a:spcPts val="2400"/>
                        </a:lnSpc>
                        <a:spcBef>
                          <a:spcPts val="25"/>
                        </a:spcBef>
                      </a:pPr>
                      <a:r>
                        <a:rPr sz="2000" b="0" dirty="0">
                          <a:solidFill>
                            <a:schemeClr val="bg1"/>
                          </a:solidFill>
                          <a:latin typeface="Arial"/>
                          <a:cs typeface="Arial"/>
                        </a:rPr>
                        <a:t>Upper  </a:t>
                      </a:r>
                      <a:r>
                        <a:rPr sz="2000" b="0" spc="-5" dirty="0">
                          <a:solidFill>
                            <a:schemeClr val="bg1"/>
                          </a:solidFill>
                          <a:latin typeface="Arial"/>
                          <a:cs typeface="Arial"/>
                        </a:rPr>
                        <a:t>E</a:t>
                      </a:r>
                      <a:r>
                        <a:rPr sz="2000" b="0" dirty="0">
                          <a:solidFill>
                            <a:schemeClr val="bg1"/>
                          </a:solidFill>
                          <a:latin typeface="Arial"/>
                          <a:cs typeface="Arial"/>
                        </a:rPr>
                        <a:t>xtre</a:t>
                      </a:r>
                      <a:r>
                        <a:rPr sz="2000" b="0" spc="-10" dirty="0">
                          <a:solidFill>
                            <a:schemeClr val="bg1"/>
                          </a:solidFill>
                          <a:latin typeface="Arial"/>
                          <a:cs typeface="Arial"/>
                        </a:rPr>
                        <a:t>m</a:t>
                      </a:r>
                      <a:r>
                        <a:rPr sz="2000" b="0" spc="-5" dirty="0">
                          <a:solidFill>
                            <a:schemeClr val="bg1"/>
                          </a:solidFill>
                          <a:latin typeface="Arial"/>
                          <a:cs typeface="Arial"/>
                        </a:rPr>
                        <a:t>i</a:t>
                      </a:r>
                      <a:r>
                        <a:rPr sz="2000" b="0" dirty="0">
                          <a:solidFill>
                            <a:schemeClr val="bg1"/>
                          </a:solidFill>
                          <a:latin typeface="Arial"/>
                          <a:cs typeface="Arial"/>
                        </a:rPr>
                        <a:t>ty</a:t>
                      </a:r>
                    </a:p>
                  </a:txBody>
                  <a:tcPr marL="0" marR="0" marT="3175" marB="0">
                    <a:lnR w="12700">
                      <a:solidFill>
                        <a:srgbClr val="585858"/>
                      </a:solidFill>
                      <a:prstDash val="solid"/>
                    </a:lnR>
                    <a:lnT w="12700">
                      <a:solidFill>
                        <a:srgbClr val="585858"/>
                      </a:solidFill>
                      <a:prstDash val="solid"/>
                    </a:lnT>
                  </a:tcPr>
                </a:tc>
                <a:tc>
                  <a:txBody>
                    <a:bodyPr/>
                    <a:lstStyle/>
                    <a:p>
                      <a:pPr marL="411480" indent="-342900">
                        <a:lnSpc>
                          <a:spcPts val="2350"/>
                        </a:lnSpc>
                        <a:buFont typeface="Wingdings"/>
                        <a:buChar char=""/>
                        <a:tabLst>
                          <a:tab pos="410845" algn="l"/>
                          <a:tab pos="412115" algn="l"/>
                        </a:tabLst>
                      </a:pPr>
                      <a:r>
                        <a:rPr sz="2000" b="0" dirty="0">
                          <a:solidFill>
                            <a:schemeClr val="bg1"/>
                          </a:solidFill>
                          <a:latin typeface="Arial"/>
                          <a:cs typeface="Arial"/>
                        </a:rPr>
                        <a:t>High job</a:t>
                      </a:r>
                      <a:r>
                        <a:rPr sz="2000" b="0" spc="-35" dirty="0">
                          <a:solidFill>
                            <a:schemeClr val="bg1"/>
                          </a:solidFill>
                          <a:latin typeface="Arial"/>
                          <a:cs typeface="Arial"/>
                        </a:rPr>
                        <a:t> </a:t>
                      </a:r>
                      <a:r>
                        <a:rPr sz="2000" b="0" dirty="0">
                          <a:solidFill>
                            <a:schemeClr val="bg1"/>
                          </a:solidFill>
                          <a:latin typeface="Arial"/>
                          <a:cs typeface="Arial"/>
                        </a:rPr>
                        <a:t>demands</a:t>
                      </a:r>
                    </a:p>
                    <a:p>
                      <a:pPr marL="411480" indent="-342900">
                        <a:lnSpc>
                          <a:spcPct val="100000"/>
                        </a:lnSpc>
                        <a:buFont typeface="Wingdings"/>
                        <a:buChar char=""/>
                        <a:tabLst>
                          <a:tab pos="410845" algn="l"/>
                          <a:tab pos="412115" algn="l"/>
                        </a:tabLst>
                      </a:pPr>
                      <a:r>
                        <a:rPr sz="2000" b="0" dirty="0">
                          <a:solidFill>
                            <a:schemeClr val="bg1"/>
                          </a:solidFill>
                          <a:latin typeface="Arial"/>
                          <a:cs typeface="Arial"/>
                        </a:rPr>
                        <a:t>High job</a:t>
                      </a:r>
                      <a:r>
                        <a:rPr sz="2000" b="0" spc="-30" dirty="0">
                          <a:solidFill>
                            <a:schemeClr val="bg1"/>
                          </a:solidFill>
                          <a:latin typeface="Arial"/>
                          <a:cs typeface="Arial"/>
                        </a:rPr>
                        <a:t> </a:t>
                      </a:r>
                      <a:r>
                        <a:rPr sz="2000" b="0" dirty="0">
                          <a:solidFill>
                            <a:schemeClr val="bg1"/>
                          </a:solidFill>
                          <a:latin typeface="Arial"/>
                          <a:cs typeface="Arial"/>
                        </a:rPr>
                        <a:t>stress</a:t>
                      </a:r>
                    </a:p>
                  </a:txBody>
                  <a:tcPr marL="0" marR="0" marT="0" marB="0">
                    <a:lnL w="12700">
                      <a:solidFill>
                        <a:srgbClr val="585858"/>
                      </a:solidFill>
                      <a:prstDash val="solid"/>
                    </a:lnL>
                    <a:lnT w="12700">
                      <a:solidFill>
                        <a:srgbClr val="585858"/>
                      </a:solidFill>
                      <a:prstDash val="solid"/>
                    </a:lnT>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13</a:t>
            </a:fld>
            <a:endParaRPr lang="en-US" dirty="0">
              <a:solidFill>
                <a:srgbClr val="000000"/>
              </a:solidFill>
            </a:endParaRPr>
          </a:p>
        </p:txBody>
      </p:sp>
    </p:spTree>
    <p:extLst>
      <p:ext uri="{BB962C8B-B14F-4D97-AF65-F5344CB8AC3E}">
        <p14:creationId xmlns:p14="http://schemas.microsoft.com/office/powerpoint/2010/main" val="178018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388" y="442674"/>
            <a:ext cx="7708760" cy="512448"/>
          </a:xfrm>
        </p:spPr>
        <p:txBody>
          <a:bodyPr/>
          <a:lstStyle/>
          <a:p>
            <a:r>
              <a:rPr lang="en-US" dirty="0"/>
              <a:t>Risk Factors-Manual Material Handling</a:t>
            </a:r>
          </a:p>
        </p:txBody>
      </p:sp>
      <p:sp>
        <p:nvSpPr>
          <p:cNvPr id="9" name="Text Placeholder 8"/>
          <p:cNvSpPr>
            <a:spLocks noGrp="1"/>
          </p:cNvSpPr>
          <p:nvPr>
            <p:ph type="body" sz="quarter" idx="14"/>
          </p:nvPr>
        </p:nvSpPr>
        <p:spPr>
          <a:xfrm>
            <a:off x="2167388" y="1833592"/>
            <a:ext cx="5524500" cy="3411537"/>
          </a:xfrm>
        </p:spPr>
        <p:txBody>
          <a:bodyPr>
            <a:normAutofit/>
          </a:bodyPr>
          <a:lstStyle/>
          <a:p>
            <a:pPr marL="355600" indent="-342900" defTabSz="914400">
              <a:spcBef>
                <a:spcPts val="770"/>
              </a:spcBef>
              <a:buFont typeface="Arial"/>
              <a:buChar char="•"/>
              <a:tabLst>
                <a:tab pos="355600" algn="l"/>
                <a:tab pos="356235" algn="l"/>
              </a:tabLst>
            </a:pPr>
            <a:r>
              <a:rPr lang="en-US" spc="-10" dirty="0">
                <a:solidFill>
                  <a:srgbClr val="585858"/>
                </a:solidFill>
                <a:latin typeface="Arial" panose="020B0604020202020204" pitchFamily="34" charset="0"/>
                <a:cs typeface="Arial" panose="020B0604020202020204" pitchFamily="34" charset="0"/>
              </a:rPr>
              <a:t>Excessive weights </a:t>
            </a:r>
            <a:r>
              <a:rPr lang="en-US" spc="-5" dirty="0">
                <a:solidFill>
                  <a:srgbClr val="585858"/>
                </a:solidFill>
                <a:latin typeface="Arial" panose="020B0604020202020204" pitchFamily="34" charset="0"/>
                <a:cs typeface="Arial" panose="020B0604020202020204" pitchFamily="34" charset="0"/>
              </a:rPr>
              <a:t>and</a:t>
            </a:r>
            <a:r>
              <a:rPr lang="en-US" spc="15" dirty="0">
                <a:solidFill>
                  <a:srgbClr val="585858"/>
                </a:solidFill>
                <a:latin typeface="Arial" panose="020B0604020202020204" pitchFamily="34" charset="0"/>
                <a:cs typeface="Arial" panose="020B0604020202020204" pitchFamily="34" charset="0"/>
              </a:rPr>
              <a:t> </a:t>
            </a:r>
            <a:r>
              <a:rPr lang="en-US" spc="-5" dirty="0">
                <a:solidFill>
                  <a:srgbClr val="585858"/>
                </a:solidFill>
                <a:latin typeface="Arial" panose="020B0604020202020204" pitchFamily="34" charset="0"/>
                <a:cs typeface="Arial" panose="020B0604020202020204" pitchFamily="34" charset="0"/>
              </a:rPr>
              <a:t>forces</a:t>
            </a:r>
            <a:endParaRPr lang="en-US" dirty="0">
              <a:solidFill>
                <a:prstClr val="black"/>
              </a:solidFill>
              <a:latin typeface="Arial" panose="020B0604020202020204" pitchFamily="34" charset="0"/>
              <a:cs typeface="Arial" panose="020B0604020202020204" pitchFamily="34" charset="0"/>
            </a:endParaRPr>
          </a:p>
          <a:p>
            <a:pPr marL="355600" indent="-342900" defTabSz="914400">
              <a:spcBef>
                <a:spcPts val="675"/>
              </a:spcBef>
              <a:buFont typeface="Arial"/>
              <a:buChar char="•"/>
              <a:tabLst>
                <a:tab pos="355600" algn="l"/>
                <a:tab pos="356235" algn="l"/>
              </a:tabLst>
            </a:pPr>
            <a:r>
              <a:rPr lang="en-US" spc="-10" dirty="0">
                <a:solidFill>
                  <a:srgbClr val="585858"/>
                </a:solidFill>
                <a:latin typeface="Arial" panose="020B0604020202020204" pitchFamily="34" charset="0"/>
                <a:cs typeface="Arial" panose="020B0604020202020204" pitchFamily="34" charset="0"/>
              </a:rPr>
              <a:t>Undesirable body</a:t>
            </a:r>
            <a:r>
              <a:rPr lang="en-US" spc="15" dirty="0">
                <a:solidFill>
                  <a:srgbClr val="585858"/>
                </a:solidFill>
                <a:latin typeface="Arial" panose="020B0604020202020204" pitchFamily="34" charset="0"/>
                <a:cs typeface="Arial" panose="020B0604020202020204" pitchFamily="34" charset="0"/>
              </a:rPr>
              <a:t> </a:t>
            </a:r>
            <a:r>
              <a:rPr lang="en-US" spc="-5" dirty="0">
                <a:solidFill>
                  <a:srgbClr val="585858"/>
                </a:solidFill>
                <a:latin typeface="Arial" panose="020B0604020202020204" pitchFamily="34" charset="0"/>
                <a:cs typeface="Arial" panose="020B0604020202020204" pitchFamily="34" charset="0"/>
              </a:rPr>
              <a:t>motions</a:t>
            </a:r>
            <a:endParaRPr lang="en-US" dirty="0">
              <a:solidFill>
                <a:prstClr val="black"/>
              </a:solidFill>
              <a:latin typeface="Arial" panose="020B0604020202020204" pitchFamily="34" charset="0"/>
              <a:cs typeface="Arial" panose="020B0604020202020204" pitchFamily="34" charset="0"/>
            </a:endParaRPr>
          </a:p>
          <a:p>
            <a:pPr marL="756285" lvl="1" indent="-286385">
              <a:spcBef>
                <a:spcPts val="595"/>
              </a:spcBef>
              <a:buClrTx/>
              <a:buFont typeface="Arial"/>
              <a:buChar char="–"/>
              <a:tabLst>
                <a:tab pos="756920" algn="l"/>
              </a:tabLst>
            </a:pPr>
            <a:r>
              <a:rPr lang="en-US" sz="1800" dirty="0">
                <a:solidFill>
                  <a:srgbClr val="585858"/>
                </a:solidFill>
                <a:latin typeface="Arial" panose="020B0604020202020204" pitchFamily="34" charset="0"/>
                <a:cs typeface="Arial" panose="020B0604020202020204" pitchFamily="34" charset="0"/>
              </a:rPr>
              <a:t>Bending</a:t>
            </a:r>
            <a:endParaRPr lang="en-US" sz="1800" dirty="0">
              <a:solidFill>
                <a:prstClr val="black"/>
              </a:solidFill>
              <a:latin typeface="Arial" panose="020B0604020202020204" pitchFamily="34" charset="0"/>
              <a:cs typeface="Arial" panose="020B0604020202020204" pitchFamily="34" charset="0"/>
            </a:endParaRPr>
          </a:p>
          <a:p>
            <a:pPr marL="756285" lvl="1" indent="-286385">
              <a:spcBef>
                <a:spcPts val="575"/>
              </a:spcBef>
              <a:buClrTx/>
              <a:buFont typeface="Arial"/>
              <a:buChar char="–"/>
              <a:tabLst>
                <a:tab pos="756920" algn="l"/>
              </a:tabLst>
            </a:pPr>
            <a:r>
              <a:rPr lang="en-US" sz="1800" dirty="0">
                <a:solidFill>
                  <a:srgbClr val="585858"/>
                </a:solidFill>
                <a:latin typeface="Arial" panose="020B0604020202020204" pitchFamily="34" charset="0"/>
                <a:cs typeface="Arial" panose="020B0604020202020204" pitchFamily="34" charset="0"/>
              </a:rPr>
              <a:t>Reaching</a:t>
            </a:r>
            <a:endParaRPr lang="en-US" sz="1800" dirty="0">
              <a:solidFill>
                <a:prstClr val="black"/>
              </a:solidFill>
              <a:latin typeface="Arial" panose="020B0604020202020204" pitchFamily="34" charset="0"/>
              <a:cs typeface="Arial" panose="020B0604020202020204" pitchFamily="34" charset="0"/>
            </a:endParaRPr>
          </a:p>
          <a:p>
            <a:pPr marL="756285" lvl="1" indent="-286385">
              <a:spcBef>
                <a:spcPts val="575"/>
              </a:spcBef>
              <a:buClrTx/>
              <a:buFont typeface="Arial"/>
              <a:buChar char="–"/>
              <a:tabLst>
                <a:tab pos="756920" algn="l"/>
              </a:tabLst>
            </a:pPr>
            <a:r>
              <a:rPr lang="en-US" sz="1800" dirty="0">
                <a:solidFill>
                  <a:srgbClr val="585858"/>
                </a:solidFill>
                <a:latin typeface="Arial" panose="020B0604020202020204" pitchFamily="34" charset="0"/>
                <a:cs typeface="Arial" panose="020B0604020202020204" pitchFamily="34" charset="0"/>
              </a:rPr>
              <a:t>Twisting</a:t>
            </a:r>
            <a:endParaRPr lang="en-US" sz="1800" dirty="0">
              <a:solidFill>
                <a:prstClr val="black"/>
              </a:solidFill>
              <a:latin typeface="Arial" panose="020B0604020202020204" pitchFamily="34" charset="0"/>
              <a:cs typeface="Arial" panose="020B0604020202020204" pitchFamily="34" charset="0"/>
            </a:endParaRPr>
          </a:p>
          <a:p>
            <a:pPr marL="355600" indent="-342900" defTabSz="914400">
              <a:spcBef>
                <a:spcPts val="660"/>
              </a:spcBef>
              <a:buFont typeface="Arial"/>
              <a:buChar char="•"/>
              <a:tabLst>
                <a:tab pos="355600" algn="l"/>
                <a:tab pos="356235" algn="l"/>
              </a:tabLst>
            </a:pPr>
            <a:r>
              <a:rPr lang="en-US" spc="-10" dirty="0">
                <a:solidFill>
                  <a:srgbClr val="585858"/>
                </a:solidFill>
                <a:latin typeface="Arial" panose="020B0604020202020204" pitchFamily="34" charset="0"/>
                <a:cs typeface="Arial" panose="020B0604020202020204" pitchFamily="34" charset="0"/>
              </a:rPr>
              <a:t>Slips with </a:t>
            </a:r>
            <a:r>
              <a:rPr lang="en-US" spc="-5" dirty="0">
                <a:solidFill>
                  <a:srgbClr val="585858"/>
                </a:solidFill>
                <a:latin typeface="Arial" panose="020B0604020202020204" pitchFamily="34" charset="0"/>
                <a:cs typeface="Arial" panose="020B0604020202020204" pitchFamily="34" charset="0"/>
              </a:rPr>
              <a:t>or </a:t>
            </a:r>
            <a:r>
              <a:rPr lang="en-US" spc="-10" dirty="0">
                <a:solidFill>
                  <a:srgbClr val="585858"/>
                </a:solidFill>
                <a:latin typeface="Arial" panose="020B0604020202020204" pitchFamily="34" charset="0"/>
                <a:cs typeface="Arial" panose="020B0604020202020204" pitchFamily="34" charset="0"/>
              </a:rPr>
              <a:t>without </a:t>
            </a:r>
            <a:r>
              <a:rPr lang="en-US" spc="-5" dirty="0">
                <a:solidFill>
                  <a:srgbClr val="585858"/>
                </a:solidFill>
                <a:latin typeface="Arial" panose="020B0604020202020204" pitchFamily="34" charset="0"/>
                <a:cs typeface="Arial" panose="020B0604020202020204" pitchFamily="34" charset="0"/>
              </a:rPr>
              <a:t>a</a:t>
            </a:r>
            <a:r>
              <a:rPr lang="en-US" spc="45" dirty="0">
                <a:solidFill>
                  <a:srgbClr val="585858"/>
                </a:solidFill>
                <a:latin typeface="Arial" panose="020B0604020202020204" pitchFamily="34" charset="0"/>
                <a:cs typeface="Arial" panose="020B0604020202020204" pitchFamily="34" charset="0"/>
              </a:rPr>
              <a:t> </a:t>
            </a:r>
            <a:r>
              <a:rPr lang="en-US" spc="-10" dirty="0">
                <a:solidFill>
                  <a:srgbClr val="585858"/>
                </a:solidFill>
                <a:latin typeface="Arial" panose="020B0604020202020204" pitchFamily="34" charset="0"/>
                <a:cs typeface="Arial" panose="020B0604020202020204" pitchFamily="34" charset="0"/>
              </a:rPr>
              <a:t>fall</a:t>
            </a:r>
            <a:endParaRPr lang="en-US" dirty="0">
              <a:solidFill>
                <a:prstClr val="black"/>
              </a:solidFill>
              <a:latin typeface="Arial" panose="020B0604020202020204" pitchFamily="34" charset="0"/>
              <a:cs typeface="Arial" panose="020B0604020202020204" pitchFamily="34" charset="0"/>
            </a:endParaRPr>
          </a:p>
          <a:p>
            <a:pPr marL="355600" indent="-342900" defTabSz="914400">
              <a:spcBef>
                <a:spcPts val="670"/>
              </a:spcBef>
              <a:buFont typeface="Arial"/>
              <a:buChar char="•"/>
              <a:tabLst>
                <a:tab pos="355600" algn="l"/>
                <a:tab pos="356235" algn="l"/>
              </a:tabLst>
            </a:pPr>
            <a:r>
              <a:rPr lang="en-US" spc="-5" dirty="0">
                <a:solidFill>
                  <a:srgbClr val="585858"/>
                </a:solidFill>
                <a:latin typeface="Arial" panose="020B0604020202020204" pitchFamily="34" charset="0"/>
                <a:cs typeface="Arial" panose="020B0604020202020204" pitchFamily="34" charset="0"/>
              </a:rPr>
              <a:t>Prolonged</a:t>
            </a:r>
            <a:r>
              <a:rPr lang="en-US" dirty="0">
                <a:solidFill>
                  <a:srgbClr val="585858"/>
                </a:solidFill>
                <a:latin typeface="Arial" panose="020B0604020202020204" pitchFamily="34" charset="0"/>
                <a:cs typeface="Arial" panose="020B0604020202020204" pitchFamily="34" charset="0"/>
              </a:rPr>
              <a:t> </a:t>
            </a:r>
            <a:r>
              <a:rPr lang="en-US" spc="-10" dirty="0">
                <a:solidFill>
                  <a:srgbClr val="585858"/>
                </a:solidFill>
                <a:latin typeface="Arial" panose="020B0604020202020204" pitchFamily="34" charset="0"/>
                <a:cs typeface="Arial" panose="020B0604020202020204" pitchFamily="34" charset="0"/>
              </a:rPr>
              <a:t>sitting</a:t>
            </a:r>
            <a:endParaRPr lang="en-US" dirty="0">
              <a:solidFill>
                <a:prstClr val="black"/>
              </a:solidFill>
              <a:latin typeface="Arial" panose="020B0604020202020204" pitchFamily="34" charset="0"/>
              <a:cs typeface="Arial" panose="020B0604020202020204" pitchFamily="34" charset="0"/>
            </a:endParaRPr>
          </a:p>
          <a:p>
            <a:pPr marL="355600" indent="-342900" defTabSz="914400">
              <a:spcBef>
                <a:spcPts val="670"/>
              </a:spcBef>
              <a:buFont typeface="Arial"/>
              <a:buChar char="•"/>
              <a:tabLst>
                <a:tab pos="355600" algn="l"/>
                <a:tab pos="356235" algn="l"/>
              </a:tabLst>
            </a:pPr>
            <a:r>
              <a:rPr lang="en-US" spc="-5" dirty="0">
                <a:solidFill>
                  <a:srgbClr val="585858"/>
                </a:solidFill>
                <a:latin typeface="Arial" panose="020B0604020202020204" pitchFamily="34" charset="0"/>
                <a:cs typeface="Arial" panose="020B0604020202020204" pitchFamily="34" charset="0"/>
              </a:rPr>
              <a:t>Whole body</a:t>
            </a:r>
            <a:r>
              <a:rPr lang="en-US" spc="-10" dirty="0">
                <a:solidFill>
                  <a:srgbClr val="585858"/>
                </a:solidFill>
                <a:latin typeface="Arial" panose="020B0604020202020204" pitchFamily="34" charset="0"/>
                <a:cs typeface="Arial" panose="020B0604020202020204" pitchFamily="34" charset="0"/>
              </a:rPr>
              <a:t> </a:t>
            </a:r>
            <a:r>
              <a:rPr lang="en-US" spc="-5" dirty="0">
                <a:solidFill>
                  <a:srgbClr val="585858"/>
                </a:solidFill>
                <a:latin typeface="Arial" panose="020B0604020202020204" pitchFamily="34" charset="0"/>
                <a:cs typeface="Arial" panose="020B0604020202020204" pitchFamily="34" charset="0"/>
              </a:rPr>
              <a:t>vibration</a:t>
            </a:r>
            <a:endParaRPr lang="en-US" dirty="0">
              <a:solidFill>
                <a:prstClr val="black"/>
              </a:solidFill>
              <a:latin typeface="Arial" panose="020B0604020202020204" pitchFamily="34" charset="0"/>
              <a:cs typeface="Arial" panose="020B0604020202020204" pitchFamily="34" charset="0"/>
            </a:endParaRPr>
          </a:p>
          <a:p>
            <a:pPr marL="0" indent="0">
              <a:buNone/>
            </a:pPr>
            <a:endParaRPr lang="en-US" dirty="0"/>
          </a:p>
        </p:txBody>
      </p:sp>
      <p:pic>
        <p:nvPicPr>
          <p:cNvPr id="24" name="Picture 23"/>
          <p:cNvPicPr>
            <a:picLocks noChangeAspect="1"/>
          </p:cNvPicPr>
          <p:nvPr/>
        </p:nvPicPr>
        <p:blipFill>
          <a:blip r:embed="rId2"/>
          <a:stretch>
            <a:fillRect/>
          </a:stretch>
        </p:blipFill>
        <p:spPr>
          <a:xfrm>
            <a:off x="5881135" y="1833592"/>
            <a:ext cx="4385808" cy="3287049"/>
          </a:xfrm>
          <a:prstGeom prst="rect">
            <a:avLst/>
          </a:prstGeom>
        </p:spPr>
      </p:pic>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14</a:t>
            </a:fld>
            <a:endParaRPr lang="en-US" dirty="0">
              <a:solidFill>
                <a:srgbClr val="000000"/>
              </a:solidFill>
            </a:endParaRPr>
          </a:p>
        </p:txBody>
      </p:sp>
    </p:spTree>
    <p:extLst>
      <p:ext uri="{BB962C8B-B14F-4D97-AF65-F5344CB8AC3E}">
        <p14:creationId xmlns:p14="http://schemas.microsoft.com/office/powerpoint/2010/main" val="384824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853938" y="442674"/>
            <a:ext cx="7713008" cy="512448"/>
          </a:xfrm>
        </p:spPr>
        <p:txBody>
          <a:bodyPr/>
          <a:lstStyle/>
          <a:p>
            <a:r>
              <a:rPr lang="en-US" dirty="0"/>
              <a:t>“Sitting at work is the new smoking”</a:t>
            </a:r>
          </a:p>
        </p:txBody>
      </p:sp>
      <p:sp>
        <p:nvSpPr>
          <p:cNvPr id="8" name="Subtitle 7"/>
          <p:cNvSpPr>
            <a:spLocks noGrp="1"/>
          </p:cNvSpPr>
          <p:nvPr>
            <p:ph type="subTitle" idx="1"/>
          </p:nvPr>
        </p:nvSpPr>
        <p:spPr/>
        <p:txBody>
          <a:bodyPr/>
          <a:lstStyle/>
          <a:p>
            <a:r>
              <a:rPr lang="en-US" dirty="0">
                <a:solidFill>
                  <a:schemeClr val="bg1"/>
                </a:solidFill>
              </a:rPr>
              <a:t>True or Not True?</a:t>
            </a:r>
          </a:p>
        </p:txBody>
      </p:sp>
      <p:pic>
        <p:nvPicPr>
          <p:cNvPr id="11" name="Picture 10"/>
          <p:cNvPicPr>
            <a:picLocks noChangeAspect="1"/>
          </p:cNvPicPr>
          <p:nvPr/>
        </p:nvPicPr>
        <p:blipFill>
          <a:blip r:embed="rId2"/>
          <a:stretch>
            <a:fillRect/>
          </a:stretch>
        </p:blipFill>
        <p:spPr>
          <a:xfrm>
            <a:off x="2212670" y="2091598"/>
            <a:ext cx="3086496" cy="3292567"/>
          </a:xfrm>
          <a:prstGeom prst="rect">
            <a:avLst/>
          </a:prstGeom>
        </p:spPr>
      </p:pic>
      <p:pic>
        <p:nvPicPr>
          <p:cNvPr id="12" name="Picture 11"/>
          <p:cNvPicPr>
            <a:picLocks noChangeAspect="1"/>
          </p:cNvPicPr>
          <p:nvPr/>
        </p:nvPicPr>
        <p:blipFill>
          <a:blip r:embed="rId3"/>
          <a:stretch>
            <a:fillRect/>
          </a:stretch>
        </p:blipFill>
        <p:spPr>
          <a:xfrm>
            <a:off x="6463104" y="2073764"/>
            <a:ext cx="2570888" cy="3310400"/>
          </a:xfrm>
          <a:prstGeom prst="rect">
            <a:avLst/>
          </a:prstGeom>
        </p:spPr>
      </p:pic>
      <p:sp>
        <p:nvSpPr>
          <p:cNvPr id="2" name="Slide Number Placeholder 1"/>
          <p:cNvSpPr>
            <a:spLocks noGrp="1"/>
          </p:cNvSpPr>
          <p:nvPr>
            <p:ph type="sldNum" sz="quarter" idx="4"/>
          </p:nvPr>
        </p:nvSpPr>
        <p:spPr/>
        <p:txBody>
          <a:bodyPr/>
          <a:lstStyle/>
          <a:p>
            <a:pPr defTabSz="457200"/>
            <a:fld id="{8A7A6979-0714-4377-B894-6BE4C2D6E202}" type="slidenum">
              <a:rPr lang="en-US">
                <a:solidFill>
                  <a:srgbClr val="000000"/>
                </a:solidFill>
              </a:rPr>
              <a:pPr defTabSz="457200"/>
              <a:t>15</a:t>
            </a:fld>
            <a:endParaRPr lang="en-US" dirty="0">
              <a:solidFill>
                <a:srgbClr val="000000"/>
              </a:solidFill>
            </a:endParaRPr>
          </a:p>
        </p:txBody>
      </p:sp>
    </p:spTree>
    <p:extLst>
      <p:ext uri="{BB962C8B-B14F-4D97-AF65-F5344CB8AC3E}">
        <p14:creationId xmlns:p14="http://schemas.microsoft.com/office/powerpoint/2010/main" val="57314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304" y="442674"/>
            <a:ext cx="7373643" cy="512448"/>
          </a:xfrm>
        </p:spPr>
        <p:txBody>
          <a:bodyPr/>
          <a:lstStyle/>
          <a:p>
            <a:r>
              <a:rPr lang="en-US" dirty="0"/>
              <a:t>Standing at work is similar to smoking</a:t>
            </a:r>
          </a:p>
        </p:txBody>
      </p:sp>
      <p:sp>
        <p:nvSpPr>
          <p:cNvPr id="12" name="object 9"/>
          <p:cNvSpPr txBox="1"/>
          <p:nvPr/>
        </p:nvSpPr>
        <p:spPr>
          <a:xfrm>
            <a:off x="2641215" y="1433076"/>
            <a:ext cx="7561273" cy="1787027"/>
          </a:xfrm>
          <a:prstGeom prst="rect">
            <a:avLst/>
          </a:prstGeom>
        </p:spPr>
        <p:txBody>
          <a:bodyPr vert="horz" wrap="square" lIns="0" tIns="55244" rIns="0" bIns="0" rtlCol="0">
            <a:spAutoFit/>
          </a:bodyPr>
          <a:lstStyle/>
          <a:p>
            <a:pPr marL="355600" indent="-342900">
              <a:spcBef>
                <a:spcPts val="434"/>
              </a:spcBef>
              <a:buFontTx/>
              <a:buChar char="•"/>
              <a:tabLst>
                <a:tab pos="354965" algn="l"/>
                <a:tab pos="355600" algn="l"/>
              </a:tabLst>
            </a:pPr>
            <a:r>
              <a:rPr spc="-5" dirty="0">
                <a:solidFill>
                  <a:srgbClr val="585858"/>
                </a:solidFill>
                <a:latin typeface="Arial"/>
                <a:cs typeface="Arial"/>
              </a:rPr>
              <a:t>Increases low back</a:t>
            </a:r>
            <a:r>
              <a:rPr dirty="0">
                <a:solidFill>
                  <a:srgbClr val="585858"/>
                </a:solidFill>
                <a:latin typeface="Arial"/>
                <a:cs typeface="Arial"/>
              </a:rPr>
              <a:t> pain</a:t>
            </a:r>
            <a:endParaRPr dirty="0">
              <a:solidFill>
                <a:prstClr val="black"/>
              </a:solidFill>
              <a:latin typeface="Arial"/>
              <a:cs typeface="Arial"/>
            </a:endParaRPr>
          </a:p>
          <a:p>
            <a:pPr marL="355600" indent="-342900">
              <a:spcBef>
                <a:spcPts val="335"/>
              </a:spcBef>
              <a:buFontTx/>
              <a:buChar char="•"/>
              <a:tabLst>
                <a:tab pos="354965" algn="l"/>
                <a:tab pos="355600" algn="l"/>
              </a:tabLst>
            </a:pPr>
            <a:r>
              <a:rPr spc="-5" dirty="0">
                <a:solidFill>
                  <a:srgbClr val="585858"/>
                </a:solidFill>
                <a:latin typeface="Arial"/>
                <a:cs typeface="Arial"/>
              </a:rPr>
              <a:t>Increase </a:t>
            </a:r>
            <a:r>
              <a:rPr dirty="0">
                <a:solidFill>
                  <a:srgbClr val="585858"/>
                </a:solidFill>
                <a:latin typeface="Arial"/>
                <a:cs typeface="Arial"/>
              </a:rPr>
              <a:t>risk of</a:t>
            </a:r>
            <a:r>
              <a:rPr spc="-15" dirty="0">
                <a:solidFill>
                  <a:srgbClr val="585858"/>
                </a:solidFill>
                <a:latin typeface="Arial"/>
                <a:cs typeface="Arial"/>
              </a:rPr>
              <a:t> </a:t>
            </a:r>
            <a:r>
              <a:rPr spc="-10" dirty="0">
                <a:solidFill>
                  <a:srgbClr val="585858"/>
                </a:solidFill>
                <a:latin typeface="Arial"/>
                <a:cs typeface="Arial"/>
              </a:rPr>
              <a:t>CVD</a:t>
            </a:r>
            <a:endParaRPr dirty="0">
              <a:solidFill>
                <a:prstClr val="black"/>
              </a:solidFill>
              <a:latin typeface="Arial"/>
              <a:cs typeface="Arial"/>
            </a:endParaRPr>
          </a:p>
          <a:p>
            <a:pPr marL="355600" marR="504190" indent="-342900">
              <a:buFontTx/>
              <a:buChar char="•"/>
              <a:tabLst>
                <a:tab pos="354965" algn="l"/>
                <a:tab pos="355600" algn="l"/>
              </a:tabLst>
            </a:pPr>
            <a:r>
              <a:rPr spc="-5" dirty="0">
                <a:solidFill>
                  <a:srgbClr val="585858"/>
                </a:solidFill>
                <a:latin typeface="Arial"/>
                <a:cs typeface="Arial"/>
              </a:rPr>
              <a:t>Standing </a:t>
            </a:r>
            <a:r>
              <a:rPr lang="en-US" spc="-5" dirty="0">
                <a:solidFill>
                  <a:srgbClr val="585858"/>
                </a:solidFill>
                <a:latin typeface="Arial"/>
                <a:cs typeface="Arial"/>
              </a:rPr>
              <a:t>thickens blood vessel walls</a:t>
            </a:r>
            <a:endParaRPr lang="en-US" dirty="0">
              <a:solidFill>
                <a:srgbClr val="585858"/>
              </a:solidFill>
              <a:latin typeface="Arial"/>
              <a:cs typeface="Arial"/>
            </a:endParaRPr>
          </a:p>
          <a:p>
            <a:pPr marL="812800" marR="504190" lvl="1" indent="-342900">
              <a:buFontTx/>
              <a:buChar char="•"/>
              <a:tabLst>
                <a:tab pos="354965" algn="l"/>
                <a:tab pos="355600" algn="l"/>
              </a:tabLst>
            </a:pPr>
            <a:r>
              <a:rPr sz="1400" spc="-5" dirty="0">
                <a:solidFill>
                  <a:srgbClr val="585858"/>
                </a:solidFill>
                <a:latin typeface="Arial"/>
                <a:cs typeface="Arial"/>
              </a:rPr>
              <a:t>4-year Change of Carotid Intima  Media Thickness </a:t>
            </a:r>
            <a:r>
              <a:rPr sz="1400" dirty="0">
                <a:solidFill>
                  <a:srgbClr val="585858"/>
                </a:solidFill>
                <a:latin typeface="Arial"/>
                <a:cs typeface="Arial"/>
              </a:rPr>
              <a:t>(IMT), </a:t>
            </a:r>
            <a:r>
              <a:rPr sz="1400" spc="-5" dirty="0">
                <a:solidFill>
                  <a:srgbClr val="585858"/>
                </a:solidFill>
                <a:latin typeface="Arial"/>
                <a:cs typeface="Arial"/>
              </a:rPr>
              <a:t>adjusted </a:t>
            </a:r>
            <a:r>
              <a:rPr sz="1400" spc="-10" dirty="0">
                <a:solidFill>
                  <a:srgbClr val="585858"/>
                </a:solidFill>
                <a:latin typeface="Arial"/>
                <a:cs typeface="Arial"/>
              </a:rPr>
              <a:t>for  </a:t>
            </a:r>
            <a:r>
              <a:rPr sz="1400" spc="-5" dirty="0">
                <a:solidFill>
                  <a:srgbClr val="585858"/>
                </a:solidFill>
                <a:latin typeface="Arial"/>
                <a:cs typeface="Arial"/>
              </a:rPr>
              <a:t>Age, </a:t>
            </a:r>
            <a:r>
              <a:rPr sz="1400" spc="-20" dirty="0">
                <a:solidFill>
                  <a:srgbClr val="585858"/>
                </a:solidFill>
                <a:latin typeface="Arial"/>
                <a:cs typeface="Arial"/>
              </a:rPr>
              <a:t>Technical, </a:t>
            </a:r>
            <a:r>
              <a:rPr sz="1400" spc="-5" dirty="0">
                <a:solidFill>
                  <a:srgbClr val="585858"/>
                </a:solidFill>
                <a:latin typeface="Arial"/>
                <a:cs typeface="Arial"/>
              </a:rPr>
              <a:t>Physical and Psychosocial  </a:t>
            </a:r>
            <a:r>
              <a:rPr sz="1400" dirty="0">
                <a:solidFill>
                  <a:srgbClr val="585858"/>
                </a:solidFill>
                <a:latin typeface="Arial"/>
                <a:cs typeface="Arial"/>
              </a:rPr>
              <a:t>Job </a:t>
            </a:r>
            <a:r>
              <a:rPr sz="1400" spc="-5" dirty="0">
                <a:solidFill>
                  <a:srgbClr val="585858"/>
                </a:solidFill>
                <a:latin typeface="Arial"/>
                <a:cs typeface="Arial"/>
              </a:rPr>
              <a:t>Factors, Income, </a:t>
            </a:r>
            <a:r>
              <a:rPr sz="1400" dirty="0">
                <a:solidFill>
                  <a:srgbClr val="585858"/>
                </a:solidFill>
                <a:latin typeface="Arial"/>
                <a:cs typeface="Arial"/>
              </a:rPr>
              <a:t>Biological </a:t>
            </a:r>
            <a:r>
              <a:rPr sz="1400" spc="-5" dirty="0">
                <a:solidFill>
                  <a:srgbClr val="585858"/>
                </a:solidFill>
                <a:latin typeface="Arial"/>
                <a:cs typeface="Arial"/>
              </a:rPr>
              <a:t>and  Behavioral Factors: Men with </a:t>
            </a:r>
            <a:r>
              <a:rPr sz="1400" dirty="0">
                <a:solidFill>
                  <a:srgbClr val="585858"/>
                </a:solidFill>
                <a:latin typeface="Arial"/>
                <a:cs typeface="Arial"/>
              </a:rPr>
              <a:t>IHD – </a:t>
            </a:r>
            <a:r>
              <a:rPr sz="1400" spc="-5" dirty="0">
                <a:solidFill>
                  <a:srgbClr val="585858"/>
                </a:solidFill>
                <a:latin typeface="Arial"/>
                <a:cs typeface="Arial"/>
              </a:rPr>
              <a:t>smoking  </a:t>
            </a:r>
            <a:r>
              <a:rPr sz="1400" dirty="0">
                <a:solidFill>
                  <a:srgbClr val="585858"/>
                </a:solidFill>
                <a:latin typeface="Arial"/>
                <a:cs typeface="Arial"/>
              </a:rPr>
              <a:t>is </a:t>
            </a:r>
            <a:r>
              <a:rPr sz="1400" spc="-5" dirty="0">
                <a:solidFill>
                  <a:srgbClr val="585858"/>
                </a:solidFill>
                <a:latin typeface="Arial"/>
                <a:cs typeface="Arial"/>
              </a:rPr>
              <a:t>an independent, </a:t>
            </a:r>
            <a:r>
              <a:rPr sz="1400" spc="-10" dirty="0">
                <a:solidFill>
                  <a:srgbClr val="585858"/>
                </a:solidFill>
                <a:latin typeface="Arial"/>
                <a:cs typeface="Arial"/>
              </a:rPr>
              <a:t>yet </a:t>
            </a:r>
            <a:r>
              <a:rPr sz="1400" spc="-5" dirty="0">
                <a:solidFill>
                  <a:srgbClr val="585858"/>
                </a:solidFill>
                <a:latin typeface="Arial"/>
                <a:cs typeface="Arial"/>
              </a:rPr>
              <a:t>has </a:t>
            </a:r>
            <a:r>
              <a:rPr sz="1400" dirty="0">
                <a:solidFill>
                  <a:srgbClr val="585858"/>
                </a:solidFill>
                <a:latin typeface="Arial"/>
                <a:cs typeface="Arial"/>
              </a:rPr>
              <a:t>similar</a:t>
            </a:r>
            <a:r>
              <a:rPr sz="1400" spc="30" dirty="0">
                <a:solidFill>
                  <a:srgbClr val="585858"/>
                </a:solidFill>
                <a:latin typeface="Arial"/>
                <a:cs typeface="Arial"/>
              </a:rPr>
              <a:t> </a:t>
            </a:r>
            <a:r>
              <a:rPr sz="1400" spc="-15" dirty="0">
                <a:solidFill>
                  <a:srgbClr val="585858"/>
                </a:solidFill>
                <a:latin typeface="Arial"/>
                <a:cs typeface="Arial"/>
              </a:rPr>
              <a:t>effect</a:t>
            </a:r>
            <a:endParaRPr sz="1400" dirty="0">
              <a:solidFill>
                <a:prstClr val="black"/>
              </a:solidFill>
              <a:latin typeface="Arial"/>
              <a:cs typeface="Arial"/>
            </a:endParaRPr>
          </a:p>
        </p:txBody>
      </p:sp>
      <p:pic>
        <p:nvPicPr>
          <p:cNvPr id="4" name="Picture 3"/>
          <p:cNvPicPr>
            <a:picLocks noChangeAspect="1"/>
          </p:cNvPicPr>
          <p:nvPr/>
        </p:nvPicPr>
        <p:blipFill>
          <a:blip r:embed="rId2"/>
          <a:stretch>
            <a:fillRect/>
          </a:stretch>
        </p:blipFill>
        <p:spPr>
          <a:xfrm>
            <a:off x="4169998" y="3291841"/>
            <a:ext cx="3889426" cy="3388036"/>
          </a:xfrm>
          <a:prstGeom prst="rect">
            <a:avLst/>
          </a:prstGeom>
        </p:spPr>
      </p:pic>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16</a:t>
            </a:fld>
            <a:endParaRPr lang="en-US" dirty="0">
              <a:solidFill>
                <a:srgbClr val="000000"/>
              </a:solidFill>
            </a:endParaRPr>
          </a:p>
        </p:txBody>
      </p:sp>
    </p:spTree>
    <p:extLst>
      <p:ext uri="{BB962C8B-B14F-4D97-AF65-F5344CB8AC3E}">
        <p14:creationId xmlns:p14="http://schemas.microsoft.com/office/powerpoint/2010/main" val="236289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381840" y="442674"/>
            <a:ext cx="7185107" cy="512448"/>
          </a:xfrm>
        </p:spPr>
        <p:txBody>
          <a:bodyPr/>
          <a:lstStyle/>
          <a:p>
            <a:r>
              <a:rPr lang="en-US" dirty="0"/>
              <a:t>“Sitting at work is the new smoking”</a:t>
            </a:r>
          </a:p>
        </p:txBody>
      </p:sp>
      <p:sp>
        <p:nvSpPr>
          <p:cNvPr id="8" name="Subtitle 7"/>
          <p:cNvSpPr>
            <a:spLocks noGrp="1"/>
          </p:cNvSpPr>
          <p:nvPr>
            <p:ph type="subTitle" idx="1"/>
          </p:nvPr>
        </p:nvSpPr>
        <p:spPr>
          <a:xfrm>
            <a:off x="2641215" y="1345167"/>
            <a:ext cx="2630032" cy="677108"/>
          </a:xfrm>
        </p:spPr>
        <p:txBody>
          <a:bodyPr/>
          <a:lstStyle/>
          <a:p>
            <a:r>
              <a:rPr lang="en-US" dirty="0">
                <a:latin typeface="Arial" panose="020B0604020202020204" pitchFamily="34" charset="0"/>
                <a:cs typeface="Arial" panose="020B0604020202020204" pitchFamily="34" charset="0"/>
              </a:rPr>
              <a:t>True</a:t>
            </a:r>
            <a:r>
              <a:rPr lang="en-US" dirty="0"/>
              <a:t> and Not True </a:t>
            </a:r>
          </a:p>
        </p:txBody>
      </p:sp>
      <p:sp>
        <p:nvSpPr>
          <p:cNvPr id="2" name="Text Placeholder 1"/>
          <p:cNvSpPr>
            <a:spLocks noGrp="1"/>
          </p:cNvSpPr>
          <p:nvPr>
            <p:ph type="body" sz="quarter" idx="14"/>
          </p:nvPr>
        </p:nvSpPr>
        <p:spPr>
          <a:xfrm>
            <a:off x="3345465" y="1962541"/>
            <a:ext cx="6221481" cy="2991845"/>
          </a:xfrm>
        </p:spPr>
        <p:txBody>
          <a:bodyPr>
            <a:normAutofit lnSpcReduction="10000"/>
          </a:bodyPr>
          <a:lstStyle/>
          <a:p>
            <a:r>
              <a:rPr lang="en-US" dirty="0">
                <a:latin typeface="Arial" panose="020B0604020202020204" pitchFamily="34" charset="0"/>
                <a:cs typeface="Arial" panose="020B0604020202020204" pitchFamily="34" charset="0"/>
              </a:rPr>
              <a:t>Don’t stand all the time. </a:t>
            </a:r>
          </a:p>
          <a:p>
            <a:r>
              <a:rPr lang="en-US" dirty="0">
                <a:latin typeface="Arial" panose="020B0604020202020204" pitchFamily="34" charset="0"/>
                <a:cs typeface="Arial" panose="020B0604020202020204" pitchFamily="34" charset="0"/>
              </a:rPr>
              <a:t>Despite the scary sitting research, standing 24/7 isn’t a great solution, either. </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i="1" dirty="0">
                <a:latin typeface="Arial" panose="020B0604020202020204" pitchFamily="34" charset="0"/>
                <a:cs typeface="Arial" panose="020B0604020202020204" pitchFamily="34" charset="0"/>
              </a:rPr>
              <a:t>“Everybody says sitting is the new smoking. You have to  remember standing is the old smoking”</a:t>
            </a:r>
          </a:p>
          <a:p>
            <a:pPr marL="0" indent="0">
              <a:buNone/>
            </a:pPr>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That’s because sitting strains the arms, shoulders, and neck, but standing too much can lead to back pain. </a:t>
            </a:r>
          </a:p>
          <a:p>
            <a:r>
              <a:rPr lang="en-US" dirty="0">
                <a:latin typeface="Arial" panose="020B0604020202020204" pitchFamily="34" charset="0"/>
                <a:cs typeface="Arial" panose="020B0604020202020204" pitchFamily="34" charset="0"/>
              </a:rPr>
              <a:t>Your best bet, is to rotate between the two positions.</a:t>
            </a:r>
          </a:p>
          <a:p>
            <a:endParaRPr lang="en-US" dirty="0">
              <a:latin typeface="Arial" panose="020B0604020202020204" pitchFamily="34" charset="0"/>
              <a:cs typeface="Arial" panose="020B0604020202020204" pitchFamily="34" charset="0"/>
            </a:endParaRPr>
          </a:p>
          <a:p>
            <a:pPr marL="0" indent="0" algn="ctr">
              <a:buNone/>
            </a:pPr>
            <a:r>
              <a:rPr lang="en-US" i="1" dirty="0">
                <a:latin typeface="Arial" panose="020B0604020202020204" pitchFamily="34" charset="0"/>
                <a:cs typeface="Arial" panose="020B0604020202020204" pitchFamily="34" charset="0"/>
              </a:rPr>
              <a:t>“By mixing it up, you can change your posture”</a:t>
            </a:r>
            <a:endParaRPr lang="en-US" dirty="0"/>
          </a:p>
        </p:txBody>
      </p:sp>
      <p:pic>
        <p:nvPicPr>
          <p:cNvPr id="9" name="Picture 8"/>
          <p:cNvPicPr>
            <a:picLocks noChangeAspect="1"/>
          </p:cNvPicPr>
          <p:nvPr/>
        </p:nvPicPr>
        <p:blipFill>
          <a:blip r:embed="rId2"/>
          <a:stretch>
            <a:fillRect/>
          </a:stretch>
        </p:blipFill>
        <p:spPr>
          <a:xfrm>
            <a:off x="3896250" y="5862642"/>
            <a:ext cx="6771751" cy="826424"/>
          </a:xfrm>
          <a:prstGeom prst="rect">
            <a:avLst/>
          </a:prstGeom>
        </p:spPr>
      </p:pic>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17</a:t>
            </a:fld>
            <a:endParaRPr lang="en-US" dirty="0">
              <a:solidFill>
                <a:srgbClr val="000000"/>
              </a:solidFill>
            </a:endParaRPr>
          </a:p>
        </p:txBody>
      </p:sp>
    </p:spTree>
    <p:extLst>
      <p:ext uri="{BB962C8B-B14F-4D97-AF65-F5344CB8AC3E}">
        <p14:creationId xmlns:p14="http://schemas.microsoft.com/office/powerpoint/2010/main" val="10758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0DE250A9-1731-7A82-849E-441A61757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19200"/>
            <a:ext cx="6242050" cy="46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2A9C8B04-F93C-D100-5342-292130A3F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624205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srcRect t="21889" b="21889"/>
          <a:stretch>
            <a:fillRect/>
          </a:stretch>
        </p:blipFill>
        <p:spPr>
          <a:xfrm>
            <a:off x="3081918" y="110792"/>
            <a:ext cx="5977363" cy="4483023"/>
          </a:xfrm>
          <a:prstGeom prst="rect">
            <a:avLst/>
          </a:prstGeom>
        </p:spPr>
      </p:pic>
      <p:sp>
        <p:nvSpPr>
          <p:cNvPr id="2" name="TextBox 1"/>
          <p:cNvSpPr txBox="1"/>
          <p:nvPr/>
        </p:nvSpPr>
        <p:spPr>
          <a:xfrm>
            <a:off x="3996828" y="4614910"/>
            <a:ext cx="4838008" cy="1908215"/>
          </a:xfrm>
          <a:prstGeom prst="rect">
            <a:avLst/>
          </a:prstGeom>
          <a:noFill/>
        </p:spPr>
        <p:txBody>
          <a:bodyPr wrap="square" rtlCol="0">
            <a:spAutoFit/>
          </a:bodyPr>
          <a:lstStyle/>
          <a:p>
            <a:pPr defTabSz="457200"/>
            <a:r>
              <a:rPr lang="en-US" b="1" dirty="0">
                <a:solidFill>
                  <a:srgbClr val="000000"/>
                </a:solidFill>
                <a:latin typeface="Arial" panose="020B0604020202020204" pitchFamily="34" charset="0"/>
                <a:cs typeface="Arial" panose="020B0604020202020204" pitchFamily="34" charset="0"/>
              </a:rPr>
              <a:t>Cost of Workplace Injuries</a:t>
            </a:r>
          </a:p>
          <a:p>
            <a:pPr defTabSz="457200"/>
            <a:endParaRPr lang="en-US" b="1" dirty="0">
              <a:solidFill>
                <a:srgbClr val="000000"/>
              </a:solidFill>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80% lifetime prevalence</a:t>
            </a:r>
          </a:p>
          <a:p>
            <a:pPr marL="285750" indent="-285750" defTabSz="4572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&gt;$100 billion in health care</a:t>
            </a:r>
          </a:p>
          <a:p>
            <a:pPr marL="285750" indent="-285750" defTabSz="4572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2/3 costs time loss and lost productivity</a:t>
            </a:r>
          </a:p>
          <a:p>
            <a:pPr marL="285750" indent="-285750" defTabSz="4572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5-10% of the cases = 75-80% of the costs</a:t>
            </a:r>
          </a:p>
          <a:p>
            <a:pPr defTabSz="457200"/>
            <a:r>
              <a:rPr lang="en-US" sz="1000" spc="-5" dirty="0">
                <a:solidFill>
                  <a:srgbClr val="000000"/>
                </a:solidFill>
                <a:latin typeface="Arial" panose="020B0604020202020204" pitchFamily="34" charset="0"/>
                <a:cs typeface="Arial" panose="020B0604020202020204" pitchFamily="34" charset="0"/>
              </a:rPr>
              <a:t>Katz JBJS</a:t>
            </a:r>
            <a:r>
              <a:rPr lang="en-US" sz="1000" spc="20" dirty="0">
                <a:solidFill>
                  <a:srgbClr val="000000"/>
                </a:solidFill>
                <a:latin typeface="Arial" panose="020B0604020202020204" pitchFamily="34" charset="0"/>
                <a:cs typeface="Arial" panose="020B0604020202020204" pitchFamily="34" charset="0"/>
              </a:rPr>
              <a:t> </a:t>
            </a:r>
            <a:r>
              <a:rPr lang="en-US" sz="1000" spc="-5" dirty="0">
                <a:solidFill>
                  <a:srgbClr val="000000"/>
                </a:solidFill>
                <a:latin typeface="Arial" panose="020B0604020202020204" pitchFamily="34" charset="0"/>
                <a:cs typeface="Arial" panose="020B0604020202020204" pitchFamily="34" charset="0"/>
              </a:rPr>
              <a:t>2006</a:t>
            </a:r>
            <a:endParaRPr lang="en-US" sz="1000" dirty="0">
              <a:solidFill>
                <a:srgbClr val="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defTabSz="457200"/>
            <a:fld id="{8A7A6979-0714-4377-B894-6BE4C2D6E202}" type="slidenum">
              <a:rPr lang="en-US">
                <a:solidFill>
                  <a:srgbClr val="FFFFFF"/>
                </a:solidFill>
              </a:rPr>
              <a:pPr defTabSz="457200"/>
              <a:t>2</a:t>
            </a:fld>
            <a:endParaRPr lang="en-US" dirty="0">
              <a:solidFill>
                <a:srgbClr val="FFFFFF"/>
              </a:solidFill>
            </a:endParaRPr>
          </a:p>
        </p:txBody>
      </p:sp>
    </p:spTree>
    <p:extLst>
      <p:ext uri="{BB962C8B-B14F-4D97-AF65-F5344CB8AC3E}">
        <p14:creationId xmlns:p14="http://schemas.microsoft.com/office/powerpoint/2010/main" val="189120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7A47ECAF-5E0A-E805-A41E-74F96DC3E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716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EAD2A3F5-F6BE-27EA-D00A-6A1F50B65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143000"/>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7C2352ED-EBC5-70AD-862F-C483748AE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47800"/>
            <a:ext cx="54102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a:extLst>
              <a:ext uri="{FF2B5EF4-FFF2-40B4-BE49-F238E27FC236}">
                <a16:creationId xmlns:a16="http://schemas.microsoft.com/office/drawing/2014/main" id="{44F22F82-8859-7015-F76B-AF7175E4F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4" y="228600"/>
            <a:ext cx="4878387"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33589F0E-E208-A3AF-AA02-20FC740C2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457201"/>
            <a:ext cx="4608513" cy="614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A063E5BA-FC42-7222-9095-4103B0F87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6675"/>
            <a:ext cx="51054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A7226721-F304-A001-5DB1-F29E6998B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
            <a:ext cx="497205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9FA067FC-8079-0470-A644-C55CAED60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
            <a:ext cx="4953000" cy="6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4A4064AB-57DF-0229-FF94-4C67BACFF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63246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 Breaks	</a:t>
            </a:r>
          </a:p>
        </p:txBody>
      </p:sp>
      <p:sp>
        <p:nvSpPr>
          <p:cNvPr id="3" name="Subtitle 2"/>
          <p:cNvSpPr>
            <a:spLocks noGrp="1"/>
          </p:cNvSpPr>
          <p:nvPr>
            <p:ph type="subTitle" idx="1"/>
          </p:nvPr>
        </p:nvSpPr>
        <p:spPr/>
        <p:txBody>
          <a:bodyPr/>
          <a:lstStyle/>
          <a:p>
            <a:r>
              <a:rPr lang="en-US" dirty="0"/>
              <a:t>Whether your work is manual labor or at a desk</a:t>
            </a:r>
          </a:p>
        </p:txBody>
      </p:sp>
      <p:sp>
        <p:nvSpPr>
          <p:cNvPr id="4" name="Text Placeholder 3"/>
          <p:cNvSpPr>
            <a:spLocks noGrp="1"/>
          </p:cNvSpPr>
          <p:nvPr>
            <p:ph type="body" sz="quarter" idx="14"/>
          </p:nvPr>
        </p:nvSpPr>
        <p:spPr/>
        <p:txBody>
          <a:bodyPr/>
          <a:lstStyle/>
          <a:p>
            <a:r>
              <a:rPr lang="en-US" dirty="0"/>
              <a:t>Take a micro break every 20-30 minutes</a:t>
            </a:r>
          </a:p>
          <a:p>
            <a:pPr marL="0" indent="0">
              <a:buNone/>
            </a:pPr>
            <a:endParaRPr lang="en-US" dirty="0">
              <a:solidFill>
                <a:schemeClr val="bg1">
                  <a:lumMod val="95000"/>
                  <a:lumOff val="5000"/>
                </a:schemeClr>
              </a:solidFill>
            </a:endParaRPr>
          </a:p>
          <a:p>
            <a:r>
              <a:rPr lang="en-US" dirty="0">
                <a:solidFill>
                  <a:schemeClr val="bg1">
                    <a:lumMod val="95000"/>
                    <a:lumOff val="5000"/>
                  </a:schemeClr>
                </a:solidFill>
              </a:rPr>
              <a:t>These only need to be a few seconds long, stretch, change body positions and return to the task.</a:t>
            </a:r>
          </a:p>
          <a:p>
            <a:endParaRPr lang="en-US" dirty="0">
              <a:solidFill>
                <a:schemeClr val="bg1">
                  <a:lumMod val="95000"/>
                  <a:lumOff val="5000"/>
                </a:schemeClr>
              </a:solidFill>
            </a:endParaRPr>
          </a:p>
          <a:p>
            <a:r>
              <a:rPr lang="en-US" dirty="0">
                <a:solidFill>
                  <a:schemeClr val="bg1">
                    <a:lumMod val="95000"/>
                    <a:lumOff val="5000"/>
                  </a:schemeClr>
                </a:solidFill>
              </a:rPr>
              <a:t>Have you ever been working and found yourself surfing random news sites?  That’s because your brain needs a break, rather than taking a “fake break” take a real break.  </a:t>
            </a:r>
          </a:p>
          <a:p>
            <a:endParaRPr lang="en-US" dirty="0"/>
          </a:p>
        </p:txBody>
      </p:sp>
      <p:sp>
        <p:nvSpPr>
          <p:cNvPr id="7" name="Slide Number Placeholder 6"/>
          <p:cNvSpPr>
            <a:spLocks noGrp="1"/>
          </p:cNvSpPr>
          <p:nvPr>
            <p:ph type="sldNum" sz="quarter" idx="4"/>
          </p:nvPr>
        </p:nvSpPr>
        <p:spPr/>
        <p:txBody>
          <a:bodyPr/>
          <a:lstStyle/>
          <a:p>
            <a:pPr defTabSz="457200"/>
            <a:fld id="{8A7A6979-0714-4377-B894-6BE4C2D6E202}" type="slidenum">
              <a:rPr lang="en-US">
                <a:solidFill>
                  <a:srgbClr val="000000"/>
                </a:solidFill>
              </a:rPr>
              <a:pPr defTabSz="457200"/>
              <a:t>29</a:t>
            </a:fld>
            <a:endParaRPr lang="en-US" dirty="0">
              <a:solidFill>
                <a:srgbClr val="000000"/>
              </a:solidFill>
            </a:endParaRPr>
          </a:p>
        </p:txBody>
      </p:sp>
    </p:spTree>
    <p:extLst>
      <p:ext uri="{BB962C8B-B14F-4D97-AF65-F5344CB8AC3E}">
        <p14:creationId xmlns:p14="http://schemas.microsoft.com/office/powerpoint/2010/main" val="38257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E425-318C-08A2-9071-BF2FEC3F44C7}"/>
              </a:ext>
            </a:extLst>
          </p:cNvPr>
          <p:cNvSpPr>
            <a:spLocks noGrp="1"/>
          </p:cNvSpPr>
          <p:nvPr>
            <p:ph type="ctrTitle"/>
          </p:nvPr>
        </p:nvSpPr>
        <p:spPr/>
        <p:txBody>
          <a:bodyPr/>
          <a:lstStyle/>
          <a:p>
            <a:r>
              <a:rPr lang="en-US" altLang="en-US" sz="3600" dirty="0">
                <a:solidFill>
                  <a:schemeClr val="tx1"/>
                </a:solidFill>
              </a:rPr>
              <a:t>What Are Musculoskeletal</a:t>
            </a:r>
            <a:endParaRPr lang="en-US" dirty="0">
              <a:solidFill>
                <a:schemeClr val="tx1"/>
              </a:solidFill>
            </a:endParaRPr>
          </a:p>
        </p:txBody>
      </p:sp>
      <p:sp>
        <p:nvSpPr>
          <p:cNvPr id="8" name="Text Placeholder 7">
            <a:extLst>
              <a:ext uri="{FF2B5EF4-FFF2-40B4-BE49-F238E27FC236}">
                <a16:creationId xmlns:a16="http://schemas.microsoft.com/office/drawing/2014/main" id="{667348CE-E6DB-B56E-DA2D-E63A644F2D30}"/>
              </a:ext>
            </a:extLst>
          </p:cNvPr>
          <p:cNvSpPr>
            <a:spLocks noGrp="1"/>
          </p:cNvSpPr>
          <p:nvPr>
            <p:ph type="body" sz="quarter" idx="14"/>
          </p:nvPr>
        </p:nvSpPr>
        <p:spPr>
          <a:xfrm>
            <a:off x="1504669" y="1917389"/>
            <a:ext cx="2484625" cy="3411537"/>
          </a:xfrm>
        </p:spPr>
        <p:txBody>
          <a:bodyPr>
            <a:normAutofit/>
          </a:bodyPr>
          <a:lstStyle/>
          <a:p>
            <a:r>
              <a:rPr lang="en-US" sz="2400" dirty="0"/>
              <a:t>Injuries and illnesses that affect muscles, nerves, tendons, ligaments, joints or spinal discs</a:t>
            </a:r>
          </a:p>
        </p:txBody>
      </p:sp>
      <p:pic>
        <p:nvPicPr>
          <p:cNvPr id="9" name="Content Placeholder 8">
            <a:extLst>
              <a:ext uri="{FF2B5EF4-FFF2-40B4-BE49-F238E27FC236}">
                <a16:creationId xmlns:a16="http://schemas.microsoft.com/office/drawing/2014/main" id="{3094A6BF-AFEC-80AA-83D9-8FAA0DA5B6ED}"/>
              </a:ext>
            </a:extLst>
          </p:cNvPr>
          <p:cNvPicPr>
            <a:picLocks noGrp="1" noChangeAspect="1"/>
          </p:cNvPicPr>
          <p:nvPr>
            <p:ph sz="quarter" idx="13"/>
          </p:nvPr>
        </p:nvPicPr>
        <p:blipFill>
          <a:blip r:embed="rId2"/>
          <a:stretch>
            <a:fillRect/>
          </a:stretch>
        </p:blipFill>
        <p:spPr>
          <a:xfrm>
            <a:off x="7541235" y="1464986"/>
            <a:ext cx="2048434" cy="2158171"/>
          </a:xfrm>
          <a:prstGeom prst="rect">
            <a:avLst/>
          </a:prstGeom>
        </p:spPr>
      </p:pic>
      <p:sp>
        <p:nvSpPr>
          <p:cNvPr id="5" name="Slide Number Placeholder 4">
            <a:extLst>
              <a:ext uri="{FF2B5EF4-FFF2-40B4-BE49-F238E27FC236}">
                <a16:creationId xmlns:a16="http://schemas.microsoft.com/office/drawing/2014/main" id="{425EB42B-7F18-1755-1B19-09A7A97423AE}"/>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10" name="Picture 9">
            <a:extLst>
              <a:ext uri="{FF2B5EF4-FFF2-40B4-BE49-F238E27FC236}">
                <a16:creationId xmlns:a16="http://schemas.microsoft.com/office/drawing/2014/main" id="{273B5F37-4BA7-93AB-EBD5-761FD4B22B47}"/>
              </a:ext>
            </a:extLst>
          </p:cNvPr>
          <p:cNvPicPr>
            <a:picLocks noChangeAspect="1"/>
          </p:cNvPicPr>
          <p:nvPr/>
        </p:nvPicPr>
        <p:blipFill>
          <a:blip r:embed="rId3"/>
          <a:stretch>
            <a:fillRect/>
          </a:stretch>
        </p:blipFill>
        <p:spPr>
          <a:xfrm>
            <a:off x="4541383" y="2358449"/>
            <a:ext cx="2371550" cy="1780186"/>
          </a:xfrm>
          <a:prstGeom prst="rect">
            <a:avLst/>
          </a:prstGeom>
        </p:spPr>
      </p:pic>
      <p:pic>
        <p:nvPicPr>
          <p:cNvPr id="11" name="Picture 10">
            <a:extLst>
              <a:ext uri="{FF2B5EF4-FFF2-40B4-BE49-F238E27FC236}">
                <a16:creationId xmlns:a16="http://schemas.microsoft.com/office/drawing/2014/main" id="{A90F91E1-AA20-3CC2-1FC5-11DD213EC796}"/>
              </a:ext>
            </a:extLst>
          </p:cNvPr>
          <p:cNvPicPr>
            <a:picLocks noChangeAspect="1"/>
          </p:cNvPicPr>
          <p:nvPr/>
        </p:nvPicPr>
        <p:blipFill>
          <a:blip r:embed="rId4"/>
          <a:stretch>
            <a:fillRect/>
          </a:stretch>
        </p:blipFill>
        <p:spPr>
          <a:xfrm>
            <a:off x="8400666" y="3371940"/>
            <a:ext cx="2700762" cy="1956986"/>
          </a:xfrm>
          <a:prstGeom prst="rect">
            <a:avLst/>
          </a:prstGeom>
        </p:spPr>
      </p:pic>
      <p:pic>
        <p:nvPicPr>
          <p:cNvPr id="12" name="Picture 11">
            <a:extLst>
              <a:ext uri="{FF2B5EF4-FFF2-40B4-BE49-F238E27FC236}">
                <a16:creationId xmlns:a16="http://schemas.microsoft.com/office/drawing/2014/main" id="{31E17CE7-EE37-37E4-AC3F-7B449BA296B4}"/>
              </a:ext>
            </a:extLst>
          </p:cNvPr>
          <p:cNvPicPr>
            <a:picLocks noChangeAspect="1"/>
          </p:cNvPicPr>
          <p:nvPr/>
        </p:nvPicPr>
        <p:blipFill>
          <a:blip r:embed="rId5"/>
          <a:stretch>
            <a:fillRect/>
          </a:stretch>
        </p:blipFill>
        <p:spPr>
          <a:xfrm>
            <a:off x="6029116" y="3804130"/>
            <a:ext cx="2395936" cy="2444708"/>
          </a:xfrm>
          <a:prstGeom prst="rect">
            <a:avLst/>
          </a:prstGeom>
        </p:spPr>
      </p:pic>
    </p:spTree>
    <p:extLst>
      <p:ext uri="{BB962C8B-B14F-4D97-AF65-F5344CB8AC3E}">
        <p14:creationId xmlns:p14="http://schemas.microsoft.com/office/powerpoint/2010/main" val="3843528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Lift from the knees</a:t>
            </a:r>
          </a:p>
        </p:txBody>
      </p:sp>
      <p:sp>
        <p:nvSpPr>
          <p:cNvPr id="3" name="Subtitle 2"/>
          <p:cNvSpPr>
            <a:spLocks noGrp="1"/>
          </p:cNvSpPr>
          <p:nvPr>
            <p:ph type="subTitle" idx="1"/>
          </p:nvPr>
        </p:nvSpPr>
        <p:spPr>
          <a:xfrm>
            <a:off x="2641215" y="1007226"/>
            <a:ext cx="5491495" cy="276999"/>
          </a:xfrm>
        </p:spPr>
        <p:txBody>
          <a:bodyPr/>
          <a:lstStyle/>
          <a:p>
            <a:r>
              <a:rPr lang="en-US" sz="1800" dirty="0">
                <a:solidFill>
                  <a:schemeClr val="bg1"/>
                </a:solidFill>
                <a:latin typeface="Arial" panose="020B0604020202020204" pitchFamily="34" charset="0"/>
                <a:cs typeface="Arial" panose="020B0604020202020204" pitchFamily="34" charset="0"/>
              </a:rPr>
              <a:t>Is this always true? </a:t>
            </a:r>
          </a:p>
        </p:txBody>
      </p:sp>
      <p:sp>
        <p:nvSpPr>
          <p:cNvPr id="9" name="object 7"/>
          <p:cNvSpPr txBox="1">
            <a:spLocks/>
          </p:cNvSpPr>
          <p:nvPr/>
        </p:nvSpPr>
        <p:spPr bwMode="blackWhite">
          <a:xfrm>
            <a:off x="5157910" y="1306005"/>
            <a:ext cx="2845148" cy="382797"/>
          </a:xfrm>
          <a:prstGeom prst="rect">
            <a:avLst/>
          </a:prstGeom>
          <a:noFill/>
          <a:ln w="38100" cap="sq">
            <a:noFill/>
            <a:miter lim="800000"/>
          </a:ln>
        </p:spPr>
        <p:txBody>
          <a:bodyPr vert="horz" wrap="square" lIns="0" tIns="13335"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tx2"/>
                </a:solidFill>
                <a:latin typeface="Acumin Pro ExtraCondensed" panose="020B0508020202020204" pitchFamily="34" charset="77"/>
                <a:ea typeface="+mj-ea"/>
                <a:cs typeface="+mj-cs"/>
              </a:defRPr>
            </a:lvl1pPr>
          </a:lstStyle>
          <a:p>
            <a:pPr marL="12700">
              <a:lnSpc>
                <a:spcPct val="100000"/>
              </a:lnSpc>
              <a:spcBef>
                <a:spcPts val="105"/>
              </a:spcBef>
            </a:pPr>
            <a:r>
              <a:rPr lang="en-US" sz="2400" b="0" spc="-5" dirty="0">
                <a:solidFill>
                  <a:srgbClr val="000000"/>
                </a:solidFill>
                <a:latin typeface="Arial"/>
                <a:cs typeface="Arial"/>
              </a:rPr>
              <a:t>Stoop or</a:t>
            </a:r>
            <a:r>
              <a:rPr lang="en-US" sz="2400" b="0" spc="-95" dirty="0">
                <a:solidFill>
                  <a:srgbClr val="000000"/>
                </a:solidFill>
                <a:latin typeface="Arial"/>
                <a:cs typeface="Arial"/>
              </a:rPr>
              <a:t> </a:t>
            </a:r>
            <a:r>
              <a:rPr lang="en-US" sz="2400" b="0" spc="-10" dirty="0">
                <a:solidFill>
                  <a:srgbClr val="000000"/>
                </a:solidFill>
                <a:latin typeface="Arial"/>
                <a:cs typeface="Arial"/>
              </a:rPr>
              <a:t>Squat</a:t>
            </a:r>
            <a:endParaRPr lang="en-US" sz="2400" dirty="0">
              <a:solidFill>
                <a:srgbClr val="000000"/>
              </a:solidFill>
              <a:latin typeface="Arial"/>
              <a:cs typeface="Arial"/>
            </a:endParaRPr>
          </a:p>
        </p:txBody>
      </p:sp>
      <p:sp>
        <p:nvSpPr>
          <p:cNvPr id="10" name="object 59"/>
          <p:cNvSpPr txBox="1"/>
          <p:nvPr/>
        </p:nvSpPr>
        <p:spPr>
          <a:xfrm>
            <a:off x="7025114" y="3782762"/>
            <a:ext cx="1211580" cy="602729"/>
          </a:xfrm>
          <a:prstGeom prst="rect">
            <a:avLst/>
          </a:prstGeom>
        </p:spPr>
        <p:txBody>
          <a:bodyPr vert="horz" wrap="square" lIns="0" tIns="12700" rIns="0" bIns="0" rtlCol="0">
            <a:spAutoFit/>
          </a:bodyPr>
          <a:lstStyle/>
          <a:p>
            <a:pPr marL="477520" marR="5080">
              <a:spcBef>
                <a:spcPts val="100"/>
              </a:spcBef>
              <a:defRPr/>
            </a:pPr>
            <a:r>
              <a:rPr sz="1000" b="1" spc="-5" dirty="0">
                <a:solidFill>
                  <a:srgbClr val="FFFFFF"/>
                </a:solidFill>
                <a:latin typeface="Georgia"/>
                <a:cs typeface="Georgia"/>
              </a:rPr>
              <a:t>90lbs</a:t>
            </a:r>
            <a:endParaRPr lang="en-US" sz="1000" b="1" spc="-5" dirty="0">
              <a:solidFill>
                <a:srgbClr val="FFFFFF"/>
              </a:solidFill>
              <a:latin typeface="Georgia"/>
              <a:cs typeface="Georgia"/>
            </a:endParaRPr>
          </a:p>
          <a:p>
            <a:pPr marL="477520" marR="5080">
              <a:spcBef>
                <a:spcPts val="100"/>
              </a:spcBef>
              <a:defRPr/>
            </a:pPr>
            <a:r>
              <a:rPr sz="1000" b="1" spc="-5" dirty="0">
                <a:solidFill>
                  <a:srgbClr val="FFFFFF"/>
                </a:solidFill>
                <a:latin typeface="Georgia"/>
                <a:cs typeface="Georgia"/>
              </a:rPr>
              <a:t>400</a:t>
            </a:r>
            <a:r>
              <a:rPr sz="1000" b="1" spc="-75" dirty="0">
                <a:solidFill>
                  <a:srgbClr val="FFFFFF"/>
                </a:solidFill>
                <a:latin typeface="Georgia"/>
                <a:cs typeface="Georgia"/>
              </a:rPr>
              <a:t> </a:t>
            </a:r>
            <a:r>
              <a:rPr sz="1000" b="1" dirty="0">
                <a:solidFill>
                  <a:srgbClr val="FFFFFF"/>
                </a:solidFill>
                <a:latin typeface="Georgia"/>
                <a:cs typeface="Georgia"/>
              </a:rPr>
              <a:t>N</a:t>
            </a:r>
            <a:endParaRPr sz="1000" dirty="0">
              <a:solidFill>
                <a:prstClr val="black"/>
              </a:solidFill>
              <a:latin typeface="Georgia"/>
              <a:cs typeface="Georgia"/>
            </a:endParaRPr>
          </a:p>
          <a:p>
            <a:pPr marL="12700">
              <a:spcBef>
                <a:spcPts val="885"/>
              </a:spcBef>
              <a:defRPr/>
            </a:pPr>
            <a:r>
              <a:rPr sz="1000" b="1" spc="-5" dirty="0">
                <a:solidFill>
                  <a:srgbClr val="FFFFFF"/>
                </a:solidFill>
                <a:latin typeface="Georgia"/>
                <a:cs typeface="Georgia"/>
              </a:rPr>
              <a:t>70 </a:t>
            </a:r>
            <a:r>
              <a:rPr sz="1000" b="1" dirty="0">
                <a:solidFill>
                  <a:srgbClr val="FFFFFF"/>
                </a:solidFill>
                <a:latin typeface="Georgia"/>
                <a:cs typeface="Georgia"/>
              </a:rPr>
              <a:t>cm</a:t>
            </a:r>
            <a:endParaRPr sz="1000" dirty="0">
              <a:solidFill>
                <a:prstClr val="black"/>
              </a:solidFill>
              <a:latin typeface="Georgia"/>
              <a:cs typeface="Georgia"/>
            </a:endParaRPr>
          </a:p>
        </p:txBody>
      </p:sp>
      <p:sp>
        <p:nvSpPr>
          <p:cNvPr id="14" name="object 24"/>
          <p:cNvSpPr txBox="1"/>
          <p:nvPr/>
        </p:nvSpPr>
        <p:spPr>
          <a:xfrm>
            <a:off x="7095883" y="4782061"/>
            <a:ext cx="676275" cy="333425"/>
          </a:xfrm>
          <a:prstGeom prst="rect">
            <a:avLst/>
          </a:prstGeom>
        </p:spPr>
        <p:txBody>
          <a:bodyPr vert="horz" wrap="square" lIns="0" tIns="12700" rIns="0" bIns="0" rtlCol="0">
            <a:spAutoFit/>
          </a:bodyPr>
          <a:lstStyle/>
          <a:p>
            <a:pPr marL="12700" marR="5080">
              <a:spcBef>
                <a:spcPts val="100"/>
              </a:spcBef>
              <a:defRPr/>
            </a:pPr>
            <a:r>
              <a:rPr sz="1000" b="1" dirty="0">
                <a:solidFill>
                  <a:srgbClr val="FFFFFF"/>
                </a:solidFill>
                <a:latin typeface="Georgia"/>
                <a:cs typeface="Georgia"/>
              </a:rPr>
              <a:t>23lbs </a:t>
            </a:r>
            <a:endParaRPr lang="en-US" sz="1000" b="1" dirty="0">
              <a:solidFill>
                <a:srgbClr val="FFFFFF"/>
              </a:solidFill>
              <a:latin typeface="Georgia"/>
              <a:cs typeface="Georgia"/>
            </a:endParaRPr>
          </a:p>
          <a:p>
            <a:pPr marL="12700" marR="5080">
              <a:spcBef>
                <a:spcPts val="100"/>
              </a:spcBef>
              <a:defRPr/>
            </a:pPr>
            <a:r>
              <a:rPr sz="1000" b="1" spc="-5" dirty="0">
                <a:solidFill>
                  <a:srgbClr val="FFFFFF"/>
                </a:solidFill>
                <a:latin typeface="Georgia"/>
                <a:cs typeface="Georgia"/>
              </a:rPr>
              <a:t>107</a:t>
            </a:r>
            <a:r>
              <a:rPr sz="1000" b="1" spc="-80" dirty="0">
                <a:solidFill>
                  <a:srgbClr val="FFFFFF"/>
                </a:solidFill>
                <a:latin typeface="Georgia"/>
                <a:cs typeface="Georgia"/>
              </a:rPr>
              <a:t> </a:t>
            </a:r>
            <a:r>
              <a:rPr sz="1000" b="1" dirty="0">
                <a:solidFill>
                  <a:srgbClr val="FFFFFF"/>
                </a:solidFill>
                <a:latin typeface="Georgia"/>
                <a:cs typeface="Georgia"/>
              </a:rPr>
              <a:t>N</a:t>
            </a:r>
            <a:endParaRPr sz="1000" dirty="0">
              <a:solidFill>
                <a:prstClr val="black"/>
              </a:solidFill>
              <a:latin typeface="Georgia"/>
              <a:cs typeface="Georgia"/>
            </a:endParaRPr>
          </a:p>
        </p:txBody>
      </p:sp>
      <p:sp>
        <p:nvSpPr>
          <p:cNvPr id="17" name="object 25"/>
          <p:cNvSpPr txBox="1"/>
          <p:nvPr/>
        </p:nvSpPr>
        <p:spPr>
          <a:xfrm>
            <a:off x="4330757" y="3582930"/>
            <a:ext cx="573663" cy="333425"/>
          </a:xfrm>
          <a:prstGeom prst="rect">
            <a:avLst/>
          </a:prstGeom>
        </p:spPr>
        <p:txBody>
          <a:bodyPr vert="horz" wrap="square" lIns="0" tIns="12700" rIns="0" bIns="0" rtlCol="0">
            <a:spAutoFit/>
          </a:bodyPr>
          <a:lstStyle/>
          <a:p>
            <a:pPr marL="12700" marR="5080">
              <a:spcBef>
                <a:spcPts val="100"/>
              </a:spcBef>
              <a:defRPr/>
            </a:pPr>
            <a:r>
              <a:rPr sz="1000" b="1" spc="-5" dirty="0">
                <a:solidFill>
                  <a:srgbClr val="FFFFFF"/>
                </a:solidFill>
                <a:latin typeface="Georgia"/>
                <a:cs typeface="Georgia"/>
              </a:rPr>
              <a:t>90lbs</a:t>
            </a:r>
            <a:endParaRPr lang="en-US" sz="1000" b="1" spc="-5" dirty="0">
              <a:solidFill>
                <a:srgbClr val="FFFFFF"/>
              </a:solidFill>
              <a:latin typeface="Georgia"/>
              <a:cs typeface="Georgia"/>
            </a:endParaRPr>
          </a:p>
          <a:p>
            <a:pPr marL="12700" marR="5080">
              <a:spcBef>
                <a:spcPts val="100"/>
              </a:spcBef>
              <a:defRPr/>
            </a:pPr>
            <a:r>
              <a:rPr sz="1000" b="1" spc="-5" dirty="0">
                <a:solidFill>
                  <a:srgbClr val="FFFFFF"/>
                </a:solidFill>
                <a:latin typeface="Georgia"/>
                <a:cs typeface="Georgia"/>
              </a:rPr>
              <a:t>400</a:t>
            </a:r>
            <a:r>
              <a:rPr sz="1000" b="1" spc="-75" dirty="0">
                <a:solidFill>
                  <a:srgbClr val="FFFFFF"/>
                </a:solidFill>
                <a:latin typeface="Georgia"/>
                <a:cs typeface="Georgia"/>
              </a:rPr>
              <a:t> </a:t>
            </a:r>
            <a:r>
              <a:rPr sz="1000" b="1" dirty="0">
                <a:solidFill>
                  <a:srgbClr val="FFFFFF"/>
                </a:solidFill>
                <a:latin typeface="Georgia"/>
                <a:cs typeface="Georgia"/>
              </a:rPr>
              <a:t>N</a:t>
            </a:r>
            <a:endParaRPr sz="1000" dirty="0">
              <a:solidFill>
                <a:prstClr val="black"/>
              </a:solidFill>
              <a:latin typeface="Georgia"/>
              <a:cs typeface="Georgia"/>
            </a:endParaRPr>
          </a:p>
        </p:txBody>
      </p:sp>
      <p:sp>
        <p:nvSpPr>
          <p:cNvPr id="20" name="object 34"/>
          <p:cNvSpPr txBox="1"/>
          <p:nvPr/>
        </p:nvSpPr>
        <p:spPr>
          <a:xfrm>
            <a:off x="5157910" y="4054226"/>
            <a:ext cx="718820" cy="166712"/>
          </a:xfrm>
          <a:prstGeom prst="rect">
            <a:avLst/>
          </a:prstGeom>
        </p:spPr>
        <p:txBody>
          <a:bodyPr vert="horz" wrap="square" lIns="0" tIns="12700" rIns="0" bIns="0" rtlCol="0">
            <a:spAutoFit/>
          </a:bodyPr>
          <a:lstStyle/>
          <a:p>
            <a:pPr marL="12700">
              <a:spcBef>
                <a:spcPts val="100"/>
              </a:spcBef>
              <a:defRPr/>
            </a:pPr>
            <a:r>
              <a:rPr sz="1000" b="1" dirty="0">
                <a:solidFill>
                  <a:srgbClr val="FFFFFF"/>
                </a:solidFill>
                <a:latin typeface="Georgia"/>
                <a:cs typeface="Georgia"/>
              </a:rPr>
              <a:t>53</a:t>
            </a:r>
            <a:r>
              <a:rPr sz="1000" b="1" spc="-80" dirty="0">
                <a:solidFill>
                  <a:srgbClr val="FFFFFF"/>
                </a:solidFill>
                <a:latin typeface="Georgia"/>
                <a:cs typeface="Georgia"/>
              </a:rPr>
              <a:t> </a:t>
            </a:r>
            <a:r>
              <a:rPr sz="1000" b="1" dirty="0">
                <a:solidFill>
                  <a:srgbClr val="FFFFFF"/>
                </a:solidFill>
                <a:latin typeface="Georgia"/>
                <a:cs typeface="Georgia"/>
              </a:rPr>
              <a:t>cm</a:t>
            </a:r>
            <a:endParaRPr sz="1000" dirty="0">
              <a:solidFill>
                <a:prstClr val="black"/>
              </a:solidFill>
              <a:latin typeface="Georgia"/>
              <a:cs typeface="Georgia"/>
            </a:endParaRPr>
          </a:p>
        </p:txBody>
      </p:sp>
      <p:sp>
        <p:nvSpPr>
          <p:cNvPr id="21" name="object 41"/>
          <p:cNvSpPr txBox="1"/>
          <p:nvPr/>
        </p:nvSpPr>
        <p:spPr>
          <a:xfrm>
            <a:off x="4819774" y="4798249"/>
            <a:ext cx="676275" cy="333425"/>
          </a:xfrm>
          <a:prstGeom prst="rect">
            <a:avLst/>
          </a:prstGeom>
        </p:spPr>
        <p:txBody>
          <a:bodyPr vert="horz" wrap="square" lIns="0" tIns="12700" rIns="0" bIns="0" rtlCol="0">
            <a:spAutoFit/>
          </a:bodyPr>
          <a:lstStyle/>
          <a:p>
            <a:pPr marL="12700" marR="5080">
              <a:spcBef>
                <a:spcPts val="100"/>
              </a:spcBef>
              <a:defRPr/>
            </a:pPr>
            <a:r>
              <a:rPr sz="1000" b="1" dirty="0">
                <a:solidFill>
                  <a:srgbClr val="FFFFFF"/>
                </a:solidFill>
                <a:latin typeface="Georgia"/>
                <a:cs typeface="Georgia"/>
              </a:rPr>
              <a:t>23lbs</a:t>
            </a:r>
            <a:endParaRPr lang="en-US" sz="1000" b="1" dirty="0">
              <a:solidFill>
                <a:srgbClr val="FFFFFF"/>
              </a:solidFill>
              <a:latin typeface="Georgia"/>
              <a:cs typeface="Georgia"/>
            </a:endParaRPr>
          </a:p>
          <a:p>
            <a:pPr marL="12700" marR="5080">
              <a:spcBef>
                <a:spcPts val="100"/>
              </a:spcBef>
              <a:defRPr/>
            </a:pPr>
            <a:r>
              <a:rPr sz="1000" b="1" spc="-5" dirty="0">
                <a:solidFill>
                  <a:srgbClr val="FFFFFF"/>
                </a:solidFill>
                <a:latin typeface="Georgia"/>
                <a:cs typeface="Georgia"/>
              </a:rPr>
              <a:t>107</a:t>
            </a:r>
            <a:r>
              <a:rPr sz="1000" b="1" spc="-80" dirty="0">
                <a:solidFill>
                  <a:srgbClr val="FFFFFF"/>
                </a:solidFill>
                <a:latin typeface="Georgia"/>
                <a:cs typeface="Georgia"/>
              </a:rPr>
              <a:t> </a:t>
            </a:r>
            <a:r>
              <a:rPr sz="1000" b="1" dirty="0">
                <a:solidFill>
                  <a:srgbClr val="FFFFFF"/>
                </a:solidFill>
                <a:latin typeface="Georgia"/>
                <a:cs typeface="Georgia"/>
              </a:rPr>
              <a:t>N</a:t>
            </a:r>
            <a:endParaRPr sz="1000" dirty="0">
              <a:solidFill>
                <a:prstClr val="black"/>
              </a:solidFill>
              <a:latin typeface="Georgia"/>
              <a:cs typeface="Georgia"/>
            </a:endParaRPr>
          </a:p>
        </p:txBody>
      </p:sp>
      <p:sp>
        <p:nvSpPr>
          <p:cNvPr id="81" name="object 13"/>
          <p:cNvSpPr txBox="1"/>
          <p:nvPr/>
        </p:nvSpPr>
        <p:spPr>
          <a:xfrm>
            <a:off x="2887604" y="5091331"/>
            <a:ext cx="3119755" cy="869469"/>
          </a:xfrm>
          <a:prstGeom prst="rect">
            <a:avLst/>
          </a:prstGeom>
          <a:ln w="9144">
            <a:solidFill>
              <a:srgbClr val="585858"/>
            </a:solidFill>
          </a:ln>
        </p:spPr>
        <p:txBody>
          <a:bodyPr vert="horz" wrap="square" lIns="0" tIns="38100" rIns="0" bIns="0" rtlCol="0">
            <a:spAutoFit/>
          </a:bodyPr>
          <a:lstStyle/>
          <a:p>
            <a:pPr marR="1860550" algn="ctr">
              <a:spcBef>
                <a:spcPts val="300"/>
              </a:spcBef>
              <a:defRPr/>
            </a:pPr>
            <a:r>
              <a:rPr i="1" spc="-10" dirty="0">
                <a:solidFill>
                  <a:srgbClr val="585858"/>
                </a:solidFill>
                <a:latin typeface="Times New Roman"/>
                <a:cs typeface="Times New Roman"/>
              </a:rPr>
              <a:t>Compression</a:t>
            </a:r>
            <a:endParaRPr dirty="0">
              <a:solidFill>
                <a:prstClr val="black"/>
              </a:solidFill>
              <a:latin typeface="Times New Roman"/>
              <a:cs typeface="Times New Roman"/>
            </a:endParaRPr>
          </a:p>
          <a:p>
            <a:pPr marL="193675">
              <a:defRPr/>
            </a:pPr>
            <a:r>
              <a:rPr spc="-5" dirty="0">
                <a:solidFill>
                  <a:srgbClr val="585858"/>
                </a:solidFill>
                <a:latin typeface="Times New Roman"/>
                <a:cs typeface="Times New Roman"/>
              </a:rPr>
              <a:t>= </a:t>
            </a:r>
            <a:r>
              <a:rPr dirty="0">
                <a:solidFill>
                  <a:srgbClr val="585858"/>
                </a:solidFill>
                <a:latin typeface="Times New Roman"/>
                <a:cs typeface="Times New Roman"/>
              </a:rPr>
              <a:t>176/0.05 </a:t>
            </a:r>
            <a:r>
              <a:rPr spc="-5" dirty="0">
                <a:solidFill>
                  <a:srgbClr val="585858"/>
                </a:solidFill>
                <a:latin typeface="Times New Roman"/>
                <a:cs typeface="Times New Roman"/>
              </a:rPr>
              <a:t>+</a:t>
            </a:r>
            <a:r>
              <a:rPr spc="-30" dirty="0">
                <a:solidFill>
                  <a:srgbClr val="585858"/>
                </a:solidFill>
                <a:latin typeface="Times New Roman"/>
                <a:cs typeface="Times New Roman"/>
              </a:rPr>
              <a:t> </a:t>
            </a:r>
            <a:r>
              <a:rPr dirty="0">
                <a:solidFill>
                  <a:srgbClr val="585858"/>
                </a:solidFill>
                <a:latin typeface="Times New Roman"/>
                <a:cs typeface="Times New Roman"/>
              </a:rPr>
              <a:t>507*cos(20)</a:t>
            </a:r>
            <a:endParaRPr dirty="0">
              <a:solidFill>
                <a:prstClr val="black"/>
              </a:solidFill>
              <a:latin typeface="Times New Roman"/>
              <a:cs typeface="Times New Roman"/>
            </a:endParaRPr>
          </a:p>
          <a:p>
            <a:pPr marL="193675">
              <a:defRPr/>
            </a:pPr>
            <a:r>
              <a:rPr spc="-5" dirty="0">
                <a:solidFill>
                  <a:srgbClr val="585858"/>
                </a:solidFill>
                <a:latin typeface="Times New Roman"/>
                <a:cs typeface="Times New Roman"/>
              </a:rPr>
              <a:t>= </a:t>
            </a:r>
            <a:r>
              <a:rPr b="1" dirty="0">
                <a:solidFill>
                  <a:srgbClr val="585858"/>
                </a:solidFill>
                <a:latin typeface="Times New Roman"/>
                <a:cs typeface="Times New Roman"/>
              </a:rPr>
              <a:t>4010</a:t>
            </a:r>
            <a:r>
              <a:rPr b="1" spc="-15" dirty="0">
                <a:solidFill>
                  <a:srgbClr val="585858"/>
                </a:solidFill>
                <a:latin typeface="Times New Roman"/>
                <a:cs typeface="Times New Roman"/>
              </a:rPr>
              <a:t> </a:t>
            </a:r>
            <a:r>
              <a:rPr b="1" spc="-5" dirty="0">
                <a:solidFill>
                  <a:srgbClr val="585858"/>
                </a:solidFill>
                <a:latin typeface="Times New Roman"/>
                <a:cs typeface="Times New Roman"/>
              </a:rPr>
              <a:t>N</a:t>
            </a:r>
            <a:endParaRPr dirty="0">
              <a:solidFill>
                <a:prstClr val="black"/>
              </a:solidFill>
              <a:latin typeface="Times New Roman"/>
              <a:cs typeface="Times New Roman"/>
            </a:endParaRPr>
          </a:p>
        </p:txBody>
      </p:sp>
      <p:sp>
        <p:nvSpPr>
          <p:cNvPr id="82" name="object 19"/>
          <p:cNvSpPr txBox="1"/>
          <p:nvPr/>
        </p:nvSpPr>
        <p:spPr>
          <a:xfrm>
            <a:off x="6354285" y="5100649"/>
            <a:ext cx="3118485" cy="869469"/>
          </a:xfrm>
          <a:prstGeom prst="rect">
            <a:avLst/>
          </a:prstGeom>
          <a:ln w="9144">
            <a:solidFill>
              <a:srgbClr val="585858"/>
            </a:solidFill>
          </a:ln>
        </p:spPr>
        <p:txBody>
          <a:bodyPr vert="horz" wrap="square" lIns="0" tIns="38100" rIns="0" bIns="0" rtlCol="0">
            <a:spAutoFit/>
          </a:bodyPr>
          <a:lstStyle/>
          <a:p>
            <a:pPr marR="1731645" algn="ctr">
              <a:spcBef>
                <a:spcPts val="300"/>
              </a:spcBef>
              <a:defRPr/>
            </a:pPr>
            <a:r>
              <a:rPr i="1" spc="-10" dirty="0">
                <a:solidFill>
                  <a:srgbClr val="585858"/>
                </a:solidFill>
                <a:latin typeface="Times New Roman"/>
                <a:cs typeface="Times New Roman"/>
              </a:rPr>
              <a:t>Compression</a:t>
            </a:r>
            <a:endParaRPr dirty="0">
              <a:solidFill>
                <a:prstClr val="black"/>
              </a:solidFill>
              <a:latin typeface="Times New Roman"/>
              <a:cs typeface="Times New Roman"/>
            </a:endParaRPr>
          </a:p>
          <a:p>
            <a:pPr marL="205104">
              <a:defRPr/>
            </a:pPr>
            <a:r>
              <a:rPr dirty="0">
                <a:solidFill>
                  <a:srgbClr val="585858"/>
                </a:solidFill>
                <a:latin typeface="Times New Roman"/>
                <a:cs typeface="Times New Roman"/>
              </a:rPr>
              <a:t>= 207/0.05 +</a:t>
            </a:r>
            <a:r>
              <a:rPr spc="-45" dirty="0">
                <a:solidFill>
                  <a:srgbClr val="585858"/>
                </a:solidFill>
                <a:latin typeface="Times New Roman"/>
                <a:cs typeface="Times New Roman"/>
              </a:rPr>
              <a:t> </a:t>
            </a:r>
            <a:r>
              <a:rPr spc="-5" dirty="0">
                <a:solidFill>
                  <a:srgbClr val="585858"/>
                </a:solidFill>
                <a:latin typeface="Times New Roman"/>
                <a:cs typeface="Times New Roman"/>
              </a:rPr>
              <a:t>507*cos(35)</a:t>
            </a:r>
            <a:endParaRPr dirty="0">
              <a:solidFill>
                <a:prstClr val="black"/>
              </a:solidFill>
              <a:latin typeface="Times New Roman"/>
              <a:cs typeface="Times New Roman"/>
            </a:endParaRPr>
          </a:p>
          <a:p>
            <a:pPr marL="205104">
              <a:defRPr/>
            </a:pPr>
            <a:r>
              <a:rPr dirty="0">
                <a:solidFill>
                  <a:srgbClr val="585858"/>
                </a:solidFill>
                <a:latin typeface="Times New Roman"/>
                <a:cs typeface="Times New Roman"/>
              </a:rPr>
              <a:t>= </a:t>
            </a:r>
            <a:r>
              <a:rPr b="1" dirty="0">
                <a:solidFill>
                  <a:srgbClr val="585858"/>
                </a:solidFill>
                <a:latin typeface="Times New Roman"/>
                <a:cs typeface="Times New Roman"/>
              </a:rPr>
              <a:t>4553</a:t>
            </a:r>
            <a:r>
              <a:rPr b="1" spc="-25" dirty="0">
                <a:solidFill>
                  <a:srgbClr val="585858"/>
                </a:solidFill>
                <a:latin typeface="Times New Roman"/>
                <a:cs typeface="Times New Roman"/>
              </a:rPr>
              <a:t> </a:t>
            </a:r>
            <a:r>
              <a:rPr b="1" dirty="0">
                <a:solidFill>
                  <a:srgbClr val="585858"/>
                </a:solidFill>
                <a:latin typeface="Times New Roman"/>
                <a:cs typeface="Times New Roman"/>
              </a:rPr>
              <a:t>N</a:t>
            </a:r>
            <a:endParaRPr dirty="0">
              <a:solidFill>
                <a:prstClr val="black"/>
              </a:solidFill>
              <a:latin typeface="Times New Roman"/>
              <a:cs typeface="Times New Roman"/>
            </a:endParaRPr>
          </a:p>
        </p:txBody>
      </p:sp>
      <p:pic>
        <p:nvPicPr>
          <p:cNvPr id="4" name="Picture 3"/>
          <p:cNvPicPr>
            <a:picLocks noChangeAspect="1"/>
          </p:cNvPicPr>
          <p:nvPr/>
        </p:nvPicPr>
        <p:blipFill>
          <a:blip r:embed="rId2"/>
          <a:stretch>
            <a:fillRect/>
          </a:stretch>
        </p:blipFill>
        <p:spPr>
          <a:xfrm>
            <a:off x="3120151" y="1743197"/>
            <a:ext cx="2551144" cy="3323897"/>
          </a:xfrm>
          <a:prstGeom prst="rect">
            <a:avLst/>
          </a:prstGeom>
        </p:spPr>
      </p:pic>
      <p:pic>
        <p:nvPicPr>
          <p:cNvPr id="11" name="Picture 10"/>
          <p:cNvPicPr>
            <a:picLocks noChangeAspect="1"/>
          </p:cNvPicPr>
          <p:nvPr/>
        </p:nvPicPr>
        <p:blipFill>
          <a:blip r:embed="rId3"/>
          <a:stretch>
            <a:fillRect/>
          </a:stretch>
        </p:blipFill>
        <p:spPr>
          <a:xfrm>
            <a:off x="6800064" y="1764200"/>
            <a:ext cx="2442577" cy="3288084"/>
          </a:xfrm>
          <a:prstGeom prst="rect">
            <a:avLst/>
          </a:prstGeom>
        </p:spPr>
      </p:pic>
      <p:sp>
        <p:nvSpPr>
          <p:cNvPr id="7" name="Slide Number Placeholder 6"/>
          <p:cNvSpPr>
            <a:spLocks noGrp="1"/>
          </p:cNvSpPr>
          <p:nvPr>
            <p:ph type="sldNum" sz="quarter" idx="4"/>
          </p:nvPr>
        </p:nvSpPr>
        <p:spPr/>
        <p:txBody>
          <a:bodyPr/>
          <a:lstStyle/>
          <a:p>
            <a:pPr defTabSz="457200"/>
            <a:fld id="{8A7A6979-0714-4377-B894-6BE4C2D6E202}" type="slidenum">
              <a:rPr lang="en-US">
                <a:solidFill>
                  <a:srgbClr val="000000"/>
                </a:solidFill>
              </a:rPr>
              <a:pPr defTabSz="457200"/>
              <a:t>30</a:t>
            </a:fld>
            <a:endParaRPr lang="en-US" dirty="0">
              <a:solidFill>
                <a:srgbClr val="000000"/>
              </a:solidFill>
            </a:endParaRPr>
          </a:p>
        </p:txBody>
      </p:sp>
    </p:spTree>
    <p:extLst>
      <p:ext uri="{BB962C8B-B14F-4D97-AF65-F5344CB8AC3E}">
        <p14:creationId xmlns:p14="http://schemas.microsoft.com/office/powerpoint/2010/main" val="37590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17"/>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21"/>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0"/>
                                  </p:stCondLst>
                                  <p:childTnLst>
                                    <p:set>
                                      <p:cBhvr>
                                        <p:cTn id="15" dur="1" fill="hold">
                                          <p:stCondLst>
                                            <p:cond delay="749"/>
                                          </p:stCondLst>
                                        </p:cTn>
                                        <p:tgtEl>
                                          <p:spTgt spid="1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749"/>
                                          </p:stCondLst>
                                        </p:cTn>
                                        <p:tgtEl>
                                          <p:spTgt spid="10"/>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0"/>
                                  </p:stCondLst>
                                  <p:childTnLst>
                                    <p:set>
                                      <p:cBhvr>
                                        <p:cTn id="21" dur="1" fill="hold">
                                          <p:stCondLst>
                                            <p:cond delay="749"/>
                                          </p:stCondLst>
                                        </p:cTn>
                                        <p:tgtEl>
                                          <p:spTgt spid="81"/>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749"/>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0" grpId="0"/>
      <p:bldP spid="21" grpId="0"/>
      <p:bldP spid="81" grpId="0" animBg="1"/>
      <p:bldP spid="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p:nvPr/>
        </p:nvSpPr>
        <p:spPr>
          <a:xfrm>
            <a:off x="4320863" y="3726154"/>
            <a:ext cx="3969699" cy="2969694"/>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2" name="Title 1"/>
          <p:cNvSpPr>
            <a:spLocks noGrp="1"/>
          </p:cNvSpPr>
          <p:nvPr>
            <p:ph type="ctrTitle"/>
          </p:nvPr>
        </p:nvSpPr>
        <p:spPr/>
        <p:txBody>
          <a:bodyPr/>
          <a:lstStyle/>
          <a:p>
            <a:r>
              <a:rPr lang="en-US" dirty="0"/>
              <a:t>Safe work zone</a:t>
            </a:r>
          </a:p>
        </p:txBody>
      </p:sp>
      <p:sp>
        <p:nvSpPr>
          <p:cNvPr id="7" name="object 8"/>
          <p:cNvSpPr/>
          <p:nvPr/>
        </p:nvSpPr>
        <p:spPr>
          <a:xfrm>
            <a:off x="6237316" y="1039091"/>
            <a:ext cx="3761018" cy="2892829"/>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0" name="object 11"/>
          <p:cNvSpPr/>
          <p:nvPr/>
        </p:nvSpPr>
        <p:spPr>
          <a:xfrm>
            <a:off x="1578403" y="1039091"/>
            <a:ext cx="2485518" cy="4818170"/>
          </a:xfrm>
          <a:prstGeom prst="rect">
            <a:avLst/>
          </a:prstGeom>
          <a:blipFill>
            <a:blip r:embed="rId4"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31</a:t>
            </a:fld>
            <a:endParaRPr lang="en-US" dirty="0">
              <a:solidFill>
                <a:srgbClr val="000000"/>
              </a:solidFill>
            </a:endParaRPr>
          </a:p>
        </p:txBody>
      </p:sp>
    </p:spTree>
    <p:extLst>
      <p:ext uri="{BB962C8B-B14F-4D97-AF65-F5344CB8AC3E}">
        <p14:creationId xmlns:p14="http://schemas.microsoft.com/office/powerpoint/2010/main" val="5386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Manual Material Handling Guidelines</a:t>
            </a:r>
          </a:p>
        </p:txBody>
      </p:sp>
      <p:sp>
        <p:nvSpPr>
          <p:cNvPr id="8" name="object 5"/>
          <p:cNvSpPr/>
          <p:nvPr/>
        </p:nvSpPr>
        <p:spPr>
          <a:xfrm>
            <a:off x="1703023" y="972529"/>
            <a:ext cx="8802115" cy="5035764"/>
          </a:xfrm>
          <a:prstGeom prst="rect">
            <a:avLst/>
          </a:prstGeom>
          <a:blipFill>
            <a:blip r:embed="rId2"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10" name="object 6"/>
          <p:cNvSpPr txBox="1"/>
          <p:nvPr/>
        </p:nvSpPr>
        <p:spPr>
          <a:xfrm>
            <a:off x="3359327" y="5640147"/>
            <a:ext cx="6545580" cy="215508"/>
          </a:xfrm>
          <a:prstGeom prst="rect">
            <a:avLst/>
          </a:prstGeom>
        </p:spPr>
        <p:txBody>
          <a:bodyPr vert="horz" wrap="square" lIns="0" tIns="20320" rIns="0" bIns="0" rtlCol="0">
            <a:spAutoFit/>
          </a:bodyPr>
          <a:lstStyle/>
          <a:p>
            <a:pPr marL="16933" defTabSz="1219170">
              <a:spcBef>
                <a:spcPts val="160"/>
              </a:spcBef>
            </a:pPr>
            <a:r>
              <a:rPr sz="1267" spc="7" dirty="0">
                <a:solidFill>
                  <a:srgbClr val="414042"/>
                </a:solidFill>
                <a:latin typeface="Arial"/>
                <a:cs typeface="Arial"/>
              </a:rPr>
              <a:t>*High Frequency manual materials handling activities </a:t>
            </a:r>
            <a:r>
              <a:rPr sz="1267" spc="13" dirty="0">
                <a:solidFill>
                  <a:srgbClr val="414042"/>
                </a:solidFill>
                <a:latin typeface="Arial"/>
                <a:cs typeface="Arial"/>
              </a:rPr>
              <a:t>have </a:t>
            </a:r>
            <a:r>
              <a:rPr sz="1267" dirty="0">
                <a:solidFill>
                  <a:srgbClr val="414042"/>
                </a:solidFill>
                <a:latin typeface="Arial"/>
                <a:cs typeface="Arial"/>
              </a:rPr>
              <a:t>lower </a:t>
            </a:r>
            <a:r>
              <a:rPr sz="1267" spc="7" dirty="0">
                <a:solidFill>
                  <a:srgbClr val="414042"/>
                </a:solidFill>
                <a:latin typeface="Arial"/>
                <a:cs typeface="Arial"/>
              </a:rPr>
              <a:t>maximal allowable</a:t>
            </a:r>
            <a:r>
              <a:rPr sz="1267" spc="80" dirty="0">
                <a:solidFill>
                  <a:srgbClr val="414042"/>
                </a:solidFill>
                <a:latin typeface="Arial"/>
                <a:cs typeface="Arial"/>
              </a:rPr>
              <a:t> </a:t>
            </a:r>
            <a:r>
              <a:rPr sz="1267" spc="7" dirty="0">
                <a:solidFill>
                  <a:srgbClr val="414042"/>
                </a:solidFill>
                <a:latin typeface="Arial"/>
                <a:cs typeface="Arial"/>
              </a:rPr>
              <a:t>limits</a:t>
            </a:r>
            <a:endParaRPr sz="1267" dirty="0">
              <a:solidFill>
                <a:prstClr val="black"/>
              </a:solidFill>
              <a:latin typeface="Arial"/>
              <a:cs typeface="Arial"/>
            </a:endParaRPr>
          </a:p>
        </p:txBody>
      </p:sp>
      <p:sp>
        <p:nvSpPr>
          <p:cNvPr id="9" name="object 7"/>
          <p:cNvSpPr txBox="1"/>
          <p:nvPr/>
        </p:nvSpPr>
        <p:spPr>
          <a:xfrm>
            <a:off x="1884322" y="5587829"/>
            <a:ext cx="1293707" cy="263320"/>
          </a:xfrm>
          <a:prstGeom prst="rect">
            <a:avLst/>
          </a:prstGeom>
        </p:spPr>
        <p:txBody>
          <a:bodyPr vert="horz" wrap="square" lIns="0" tIns="16933" rIns="0" bIns="0" rtlCol="0">
            <a:spAutoFit/>
          </a:bodyPr>
          <a:lstStyle/>
          <a:p>
            <a:pPr marL="16933" defTabSz="1219170">
              <a:spcBef>
                <a:spcPts val="133"/>
              </a:spcBef>
            </a:pPr>
            <a:r>
              <a:rPr sz="1600" dirty="0">
                <a:solidFill>
                  <a:srgbClr val="414042"/>
                </a:solidFill>
                <a:latin typeface="Arial"/>
                <a:cs typeface="Arial"/>
              </a:rPr>
              <a:t>© </a:t>
            </a:r>
            <a:r>
              <a:rPr sz="1000" spc="-7" dirty="0">
                <a:solidFill>
                  <a:srgbClr val="414042"/>
                </a:solidFill>
                <a:latin typeface="Arial"/>
                <a:cs typeface="Arial"/>
              </a:rPr>
              <a:t>Meg</a:t>
            </a:r>
            <a:r>
              <a:rPr sz="1000" spc="-80" dirty="0">
                <a:solidFill>
                  <a:srgbClr val="414042"/>
                </a:solidFill>
                <a:latin typeface="Arial"/>
                <a:cs typeface="Arial"/>
              </a:rPr>
              <a:t> </a:t>
            </a:r>
            <a:r>
              <a:rPr sz="1000" spc="-7" dirty="0">
                <a:solidFill>
                  <a:srgbClr val="414042"/>
                </a:solidFill>
                <a:latin typeface="Arial"/>
                <a:cs typeface="Arial"/>
              </a:rPr>
              <a:t>Honan</a:t>
            </a:r>
            <a:endParaRPr sz="1000" dirty="0">
              <a:solidFill>
                <a:prstClr val="black"/>
              </a:solidFill>
              <a:latin typeface="Arial"/>
              <a:cs typeface="Arial"/>
            </a:endParaRPr>
          </a:p>
        </p:txBody>
      </p:sp>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32</a:t>
            </a:fld>
            <a:endParaRPr lang="en-US" dirty="0">
              <a:solidFill>
                <a:srgbClr val="000000"/>
              </a:solidFill>
            </a:endParaRPr>
          </a:p>
        </p:txBody>
      </p:sp>
    </p:spTree>
    <p:extLst>
      <p:ext uri="{BB962C8B-B14F-4D97-AF65-F5344CB8AC3E}">
        <p14:creationId xmlns:p14="http://schemas.microsoft.com/office/powerpoint/2010/main" val="4205259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Total Worker Health</a:t>
            </a:r>
          </a:p>
        </p:txBody>
      </p:sp>
      <p:sp>
        <p:nvSpPr>
          <p:cNvPr id="10" name="object 4"/>
          <p:cNvSpPr txBox="1">
            <a:spLocks noGrp="1"/>
          </p:cNvSpPr>
          <p:nvPr>
            <p:ph type="body" sz="quarter" idx="14"/>
          </p:nvPr>
        </p:nvSpPr>
        <p:spPr>
          <a:xfrm>
            <a:off x="2641214" y="1284331"/>
            <a:ext cx="6329758" cy="2647520"/>
          </a:xfrm>
          <a:prstGeom prst="rect">
            <a:avLst/>
          </a:prstGeom>
        </p:spPr>
        <p:txBody>
          <a:bodyPr vert="horz" wrap="square" lIns="0" tIns="43815" rIns="0" bIns="0" rtlCol="0">
            <a:spAutoFit/>
          </a:bodyPr>
          <a:lstStyle/>
          <a:p>
            <a:pPr marL="12065" marR="5080" indent="0">
              <a:lnSpc>
                <a:spcPts val="4029"/>
              </a:lnSpc>
              <a:spcBef>
                <a:spcPts val="345"/>
              </a:spcBef>
              <a:buNone/>
              <a:tabLst>
                <a:tab pos="353695" algn="l"/>
                <a:tab pos="354330" algn="l"/>
              </a:tabLst>
            </a:pPr>
            <a:r>
              <a:rPr sz="2800" i="1" spc="-10" dirty="0">
                <a:solidFill>
                  <a:srgbClr val="375F92"/>
                </a:solidFill>
                <a:latin typeface="Verdana"/>
                <a:cs typeface="Verdana"/>
              </a:rPr>
              <a:t>…</a:t>
            </a:r>
            <a:r>
              <a:rPr spc="-10" dirty="0">
                <a:latin typeface="Verdana"/>
                <a:cs typeface="Verdana"/>
              </a:rPr>
              <a:t>policies</a:t>
            </a:r>
            <a:r>
              <a:rPr lang="en-US" spc="-10" dirty="0">
                <a:latin typeface="Verdana"/>
                <a:cs typeface="Verdana"/>
              </a:rPr>
              <a:t>, </a:t>
            </a:r>
            <a:r>
              <a:rPr spc="-15" dirty="0">
                <a:latin typeface="Verdana"/>
                <a:cs typeface="Verdana"/>
              </a:rPr>
              <a:t>programs, </a:t>
            </a:r>
            <a:r>
              <a:rPr spc="-10" dirty="0">
                <a:latin typeface="Verdana"/>
                <a:cs typeface="Verdana"/>
              </a:rPr>
              <a:t>and </a:t>
            </a:r>
            <a:r>
              <a:rPr spc="-15" dirty="0">
                <a:latin typeface="Verdana"/>
                <a:cs typeface="Verdana"/>
              </a:rPr>
              <a:t>practices  </a:t>
            </a:r>
            <a:r>
              <a:rPr spc="-5" dirty="0">
                <a:latin typeface="Verdana"/>
                <a:cs typeface="Verdana"/>
              </a:rPr>
              <a:t>that </a:t>
            </a:r>
            <a:r>
              <a:rPr spc="-15" dirty="0">
                <a:latin typeface="Verdana"/>
                <a:cs typeface="Verdana"/>
              </a:rPr>
              <a:t>integrate </a:t>
            </a:r>
            <a:r>
              <a:rPr b="1" spc="-5" dirty="0">
                <a:latin typeface="Verdana"/>
                <a:cs typeface="Verdana"/>
              </a:rPr>
              <a:t>protection </a:t>
            </a:r>
            <a:r>
              <a:rPr spc="-5" dirty="0">
                <a:latin typeface="Verdana"/>
                <a:cs typeface="Verdana"/>
              </a:rPr>
              <a:t>from </a:t>
            </a:r>
            <a:r>
              <a:rPr spc="-35" dirty="0">
                <a:latin typeface="Verdana"/>
                <a:cs typeface="Verdana"/>
              </a:rPr>
              <a:t>work-</a:t>
            </a:r>
            <a:r>
              <a:rPr spc="-5" dirty="0">
                <a:latin typeface="Verdana"/>
                <a:cs typeface="Verdana"/>
              </a:rPr>
              <a:t>related </a:t>
            </a:r>
            <a:r>
              <a:rPr spc="-10" dirty="0">
                <a:latin typeface="Verdana"/>
                <a:cs typeface="Verdana"/>
              </a:rPr>
              <a:t>safety and health </a:t>
            </a:r>
            <a:r>
              <a:rPr spc="-5" dirty="0">
                <a:latin typeface="Verdana"/>
                <a:cs typeface="Verdana"/>
              </a:rPr>
              <a:t>hazards</a:t>
            </a:r>
            <a:r>
              <a:rPr lang="en-US" spc="-5" dirty="0">
                <a:latin typeface="Verdana"/>
                <a:cs typeface="Verdana"/>
              </a:rPr>
              <a:t> </a:t>
            </a:r>
            <a:r>
              <a:rPr spc="-10" dirty="0">
                <a:latin typeface="Verdana"/>
                <a:cs typeface="Verdana"/>
              </a:rPr>
              <a:t>wit</a:t>
            </a:r>
            <a:r>
              <a:rPr lang="en-US" spc="-10" dirty="0">
                <a:latin typeface="Verdana"/>
                <a:cs typeface="Verdana"/>
              </a:rPr>
              <a:t>h </a:t>
            </a:r>
            <a:r>
              <a:rPr b="1" spc="-5" dirty="0">
                <a:latin typeface="Verdana"/>
                <a:cs typeface="Verdana"/>
              </a:rPr>
              <a:t>promotion </a:t>
            </a:r>
            <a:r>
              <a:rPr spc="-10" dirty="0">
                <a:latin typeface="Verdana"/>
                <a:cs typeface="Verdana"/>
              </a:rPr>
              <a:t>of </a:t>
            </a:r>
            <a:r>
              <a:rPr spc="-15" dirty="0">
                <a:latin typeface="Verdana"/>
                <a:cs typeface="Verdana"/>
              </a:rPr>
              <a:t>injury </a:t>
            </a:r>
            <a:r>
              <a:rPr spc="-10" dirty="0">
                <a:latin typeface="Verdana"/>
                <a:cs typeface="Verdana"/>
              </a:rPr>
              <a:t>and </a:t>
            </a:r>
            <a:r>
              <a:rPr spc="-15" dirty="0">
                <a:latin typeface="Verdana"/>
                <a:cs typeface="Verdana"/>
              </a:rPr>
              <a:t>illness</a:t>
            </a:r>
            <a:r>
              <a:rPr lang="en-US" spc="-15" dirty="0">
                <a:latin typeface="Verdana"/>
                <a:cs typeface="Verdana"/>
              </a:rPr>
              <a:t> p</a:t>
            </a:r>
            <a:r>
              <a:rPr spc="-10" dirty="0">
                <a:latin typeface="Verdana"/>
                <a:cs typeface="Verdana"/>
              </a:rPr>
              <a:t>revention</a:t>
            </a:r>
            <a:r>
              <a:rPr lang="en-US" spc="-10" dirty="0">
                <a:latin typeface="Verdana"/>
                <a:cs typeface="Verdana"/>
              </a:rPr>
              <a:t> </a:t>
            </a:r>
            <a:r>
              <a:rPr spc="-5" dirty="0">
                <a:latin typeface="Verdana"/>
                <a:cs typeface="Verdana"/>
              </a:rPr>
              <a:t>efforts to </a:t>
            </a:r>
            <a:r>
              <a:rPr spc="-15" dirty="0">
                <a:latin typeface="Verdana"/>
                <a:cs typeface="Verdana"/>
              </a:rPr>
              <a:t>advance </a:t>
            </a:r>
            <a:r>
              <a:rPr spc="-10" dirty="0">
                <a:latin typeface="Verdana"/>
                <a:cs typeface="Verdana"/>
              </a:rPr>
              <a:t>worker</a:t>
            </a:r>
            <a:r>
              <a:rPr lang="en-US" spc="-10" dirty="0">
                <a:latin typeface="Verdana"/>
                <a:cs typeface="Verdana"/>
              </a:rPr>
              <a:t> </a:t>
            </a:r>
            <a:r>
              <a:rPr spc="-10" dirty="0">
                <a:latin typeface="Verdana"/>
                <a:cs typeface="Verdana"/>
              </a:rPr>
              <a:t>well-being</a:t>
            </a:r>
            <a:r>
              <a:rPr b="1" spc="-10" dirty="0">
                <a:latin typeface="Verdana"/>
                <a:cs typeface="Verdana"/>
              </a:rPr>
              <a:t>.</a:t>
            </a:r>
            <a:r>
              <a:rPr lang="en-US" b="1" spc="-10" dirty="0">
                <a:latin typeface="Verdana"/>
                <a:cs typeface="Verdana"/>
              </a:rPr>
              <a:t> </a:t>
            </a:r>
            <a:endParaRPr lang="en-US" sz="1050" i="1" spc="-10" dirty="0">
              <a:solidFill>
                <a:srgbClr val="375F92"/>
              </a:solidFill>
              <a:latin typeface="Verdana"/>
              <a:cs typeface="Verdana"/>
            </a:endParaRPr>
          </a:p>
          <a:p>
            <a:pPr marL="12065" marR="5080" indent="0">
              <a:lnSpc>
                <a:spcPts val="4029"/>
              </a:lnSpc>
              <a:spcBef>
                <a:spcPts val="345"/>
              </a:spcBef>
              <a:buNone/>
              <a:tabLst>
                <a:tab pos="353695" algn="l"/>
                <a:tab pos="354330" algn="l"/>
              </a:tabLst>
            </a:pPr>
            <a:r>
              <a:rPr lang="en-US" sz="1050" i="1" spc="-5" dirty="0">
                <a:solidFill>
                  <a:schemeClr val="bg1">
                    <a:lumMod val="95000"/>
                    <a:lumOff val="5000"/>
                  </a:schemeClr>
                </a:solidFill>
                <a:latin typeface="Verdana"/>
                <a:cs typeface="Verdana"/>
              </a:rPr>
              <a:t>                                                                               </a:t>
            </a:r>
            <a:r>
              <a:rPr sz="1050" i="1" spc="-5" dirty="0">
                <a:solidFill>
                  <a:schemeClr val="bg1">
                    <a:lumMod val="95000"/>
                    <a:lumOff val="5000"/>
                  </a:schemeClr>
                </a:solidFill>
                <a:latin typeface="Verdana"/>
                <a:cs typeface="Verdana"/>
              </a:rPr>
              <a:t>w</a:t>
            </a:r>
            <a:r>
              <a:rPr lang="en-US" sz="1050" i="1" spc="-5" dirty="0">
                <a:solidFill>
                  <a:schemeClr val="bg1">
                    <a:lumMod val="95000"/>
                    <a:lumOff val="5000"/>
                  </a:schemeClr>
                </a:solidFill>
                <a:latin typeface="Verdana"/>
                <a:cs typeface="Verdana"/>
              </a:rPr>
              <a:t>w</a:t>
            </a:r>
            <a:r>
              <a:rPr sz="1050" i="1" spc="-5" dirty="0">
                <a:solidFill>
                  <a:schemeClr val="bg1">
                    <a:lumMod val="95000"/>
                    <a:lumOff val="5000"/>
                  </a:schemeClr>
                </a:solidFill>
                <a:latin typeface="Verdana"/>
                <a:cs typeface="Verdana"/>
              </a:rPr>
              <a:t>w.cdc.gov/niosh/tw</a:t>
            </a:r>
            <a:r>
              <a:rPr lang="en-US" sz="1050" i="1" spc="-5" dirty="0">
                <a:solidFill>
                  <a:schemeClr val="bg1">
                    <a:lumMod val="95000"/>
                    <a:lumOff val="5000"/>
                  </a:schemeClr>
                </a:solidFill>
                <a:latin typeface="Verdana"/>
                <a:cs typeface="Verdana"/>
              </a:rPr>
              <a:t>h  </a:t>
            </a:r>
            <a:endParaRPr sz="1050" dirty="0">
              <a:solidFill>
                <a:schemeClr val="bg1">
                  <a:lumMod val="95000"/>
                  <a:lumOff val="5000"/>
                </a:schemeClr>
              </a:solidFill>
              <a:latin typeface="Verdana"/>
              <a:cs typeface="Verdana"/>
            </a:endParaRPr>
          </a:p>
        </p:txBody>
      </p:sp>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33</a:t>
            </a:fld>
            <a:endParaRPr lang="en-US" dirty="0">
              <a:solidFill>
                <a:srgbClr val="000000"/>
              </a:solidFill>
            </a:endParaRPr>
          </a:p>
        </p:txBody>
      </p:sp>
    </p:spTree>
    <p:extLst>
      <p:ext uri="{BB962C8B-B14F-4D97-AF65-F5344CB8AC3E}">
        <p14:creationId xmlns:p14="http://schemas.microsoft.com/office/powerpoint/2010/main" val="133050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1EDB4FE-91AC-5845-B48B-6CF3B8E1C495}"/>
              </a:ext>
            </a:extLst>
          </p:cNvPr>
          <p:cNvSpPr>
            <a:spLocks noGrp="1"/>
          </p:cNvSpPr>
          <p:nvPr>
            <p:ph type="ctrTitle"/>
          </p:nvPr>
        </p:nvSpPr>
        <p:spPr>
          <a:xfrm>
            <a:off x="1524000" y="72683"/>
            <a:ext cx="8840094" cy="443198"/>
          </a:xfrm>
        </p:spPr>
        <p:txBody>
          <a:bodyPr/>
          <a:lstStyle/>
          <a:p>
            <a:r>
              <a:rPr lang="en-US" sz="3200" dirty="0"/>
              <a:t>Musculoskeletal Disability and Work in the US</a:t>
            </a:r>
          </a:p>
        </p:txBody>
      </p:sp>
      <p:sp>
        <p:nvSpPr>
          <p:cNvPr id="4" name="Body Text">
            <a:extLst>
              <a:ext uri="{FF2B5EF4-FFF2-40B4-BE49-F238E27FC236}">
                <a16:creationId xmlns:a16="http://schemas.microsoft.com/office/drawing/2014/main" id="{9B248A72-3788-2540-A499-96538EA892D5}"/>
              </a:ext>
            </a:extLst>
          </p:cNvPr>
          <p:cNvSpPr>
            <a:spLocks noGrp="1"/>
          </p:cNvSpPr>
          <p:nvPr>
            <p:ph type="body" sz="quarter" idx="14"/>
          </p:nvPr>
        </p:nvSpPr>
        <p:spPr>
          <a:xfrm>
            <a:off x="2820255" y="1059087"/>
            <a:ext cx="6049710" cy="2379003"/>
          </a:xfrm>
        </p:spPr>
        <p:txBody>
          <a:bodyPr>
            <a:noAutofit/>
          </a:bodyPr>
          <a:lstStyle/>
          <a:p>
            <a:pPr marL="355600" indent="-342900" defTabSz="914400">
              <a:lnSpc>
                <a:spcPts val="3160"/>
              </a:lnSpc>
              <a:spcBef>
                <a:spcPts val="95"/>
              </a:spcBef>
              <a:buFontTx/>
              <a:buChar char="•"/>
              <a:tabLst>
                <a:tab pos="354965" algn="l"/>
                <a:tab pos="355600" algn="l"/>
              </a:tabLst>
              <a:defRPr/>
            </a:pPr>
            <a:r>
              <a:rPr lang="en-US" dirty="0">
                <a:solidFill>
                  <a:srgbClr val="585858"/>
                </a:solidFill>
                <a:latin typeface="Arial"/>
                <a:cs typeface="Arial"/>
              </a:rPr>
              <a:t>12% </a:t>
            </a:r>
            <a:r>
              <a:rPr lang="en-US" spc="-5" dirty="0">
                <a:solidFill>
                  <a:srgbClr val="585858"/>
                </a:solidFill>
                <a:latin typeface="Arial"/>
                <a:cs typeface="Arial"/>
              </a:rPr>
              <a:t>“working age” have a </a:t>
            </a:r>
            <a:r>
              <a:rPr lang="en-US" dirty="0">
                <a:solidFill>
                  <a:srgbClr val="585858"/>
                </a:solidFill>
                <a:latin typeface="Arial"/>
                <a:cs typeface="Arial"/>
              </a:rPr>
              <a:t>self-reported </a:t>
            </a:r>
            <a:r>
              <a:rPr lang="en-US" spc="-5" dirty="0">
                <a:solidFill>
                  <a:srgbClr val="585858"/>
                </a:solidFill>
                <a:latin typeface="Arial"/>
                <a:cs typeface="Arial"/>
              </a:rPr>
              <a:t>work-limiting Musculoskeletal Disability (</a:t>
            </a:r>
            <a:r>
              <a:rPr lang="en-US" spc="-10" dirty="0">
                <a:solidFill>
                  <a:srgbClr val="585858"/>
                </a:solidFill>
                <a:latin typeface="Arial"/>
                <a:cs typeface="Arial"/>
              </a:rPr>
              <a:t>MSD)</a:t>
            </a:r>
            <a:r>
              <a:rPr lang="en-US" spc="135" dirty="0">
                <a:solidFill>
                  <a:srgbClr val="585858"/>
                </a:solidFill>
                <a:latin typeface="Arial"/>
                <a:cs typeface="Arial"/>
              </a:rPr>
              <a:t> </a:t>
            </a:r>
            <a:r>
              <a:rPr lang="en-US" spc="-5" dirty="0">
                <a:solidFill>
                  <a:srgbClr val="585858"/>
                </a:solidFill>
                <a:latin typeface="Arial"/>
                <a:cs typeface="Arial"/>
              </a:rPr>
              <a:t>condition (NHIS)</a:t>
            </a:r>
            <a:endParaRPr lang="en-US" dirty="0">
              <a:solidFill>
                <a:prstClr val="black"/>
              </a:solidFill>
              <a:latin typeface="Arial"/>
              <a:cs typeface="Arial"/>
            </a:endParaRPr>
          </a:p>
          <a:p>
            <a:pPr marL="355600" indent="-342900" defTabSz="914400">
              <a:lnSpc>
                <a:spcPts val="3345"/>
              </a:lnSpc>
              <a:buFontTx/>
              <a:buChar char="•"/>
              <a:tabLst>
                <a:tab pos="354965" algn="l"/>
                <a:tab pos="355600" algn="l"/>
              </a:tabLst>
              <a:defRPr/>
            </a:pPr>
            <a:r>
              <a:rPr lang="en-US" dirty="0">
                <a:solidFill>
                  <a:srgbClr val="585858"/>
                </a:solidFill>
                <a:latin typeface="Arial"/>
                <a:cs typeface="Arial"/>
              </a:rPr>
              <a:t>3.6% </a:t>
            </a:r>
            <a:r>
              <a:rPr lang="en-US" spc="-5" dirty="0">
                <a:solidFill>
                  <a:srgbClr val="585858"/>
                </a:solidFill>
                <a:latin typeface="Arial"/>
                <a:cs typeface="Arial"/>
              </a:rPr>
              <a:t>are </a:t>
            </a:r>
            <a:r>
              <a:rPr lang="en-US" dirty="0">
                <a:solidFill>
                  <a:srgbClr val="585858"/>
                </a:solidFill>
                <a:latin typeface="Arial"/>
                <a:cs typeface="Arial"/>
              </a:rPr>
              <a:t>temporarily out of </a:t>
            </a:r>
            <a:r>
              <a:rPr lang="en-US" spc="-5" dirty="0">
                <a:solidFill>
                  <a:srgbClr val="585858"/>
                </a:solidFill>
                <a:latin typeface="Arial"/>
                <a:cs typeface="Arial"/>
              </a:rPr>
              <a:t>work as a</a:t>
            </a:r>
            <a:r>
              <a:rPr lang="en-US" spc="10" dirty="0">
                <a:solidFill>
                  <a:srgbClr val="585858"/>
                </a:solidFill>
                <a:latin typeface="Arial"/>
                <a:cs typeface="Arial"/>
              </a:rPr>
              <a:t> </a:t>
            </a:r>
            <a:r>
              <a:rPr lang="en-US" dirty="0">
                <a:solidFill>
                  <a:srgbClr val="585858"/>
                </a:solidFill>
                <a:latin typeface="Arial"/>
                <a:cs typeface="Arial"/>
              </a:rPr>
              <a:t>result</a:t>
            </a:r>
            <a:endParaRPr lang="en-US" dirty="0">
              <a:solidFill>
                <a:prstClr val="black"/>
              </a:solidFill>
              <a:latin typeface="Arial"/>
              <a:cs typeface="Arial"/>
            </a:endParaRPr>
          </a:p>
          <a:p>
            <a:pPr marL="355600" indent="-342900" defTabSz="914400">
              <a:spcBef>
                <a:spcPts val="105"/>
              </a:spcBef>
              <a:buFontTx/>
              <a:buChar char="•"/>
              <a:tabLst>
                <a:tab pos="354965" algn="l"/>
                <a:tab pos="355600" algn="l"/>
                <a:tab pos="1945005" algn="l"/>
              </a:tabLst>
              <a:defRPr/>
            </a:pPr>
            <a:r>
              <a:rPr lang="en-US" dirty="0">
                <a:solidFill>
                  <a:srgbClr val="585858"/>
                </a:solidFill>
                <a:latin typeface="Arial"/>
                <a:cs typeface="Arial"/>
              </a:rPr>
              <a:t>4</a:t>
            </a:r>
            <a:r>
              <a:rPr lang="en-US" spc="-10" dirty="0">
                <a:solidFill>
                  <a:srgbClr val="585858"/>
                </a:solidFill>
                <a:latin typeface="Arial"/>
                <a:cs typeface="Arial"/>
              </a:rPr>
              <a:t> MSD’s </a:t>
            </a:r>
            <a:r>
              <a:rPr lang="en-US" dirty="0">
                <a:solidFill>
                  <a:srgbClr val="585858"/>
                </a:solidFill>
                <a:latin typeface="Arial"/>
                <a:cs typeface="Arial"/>
              </a:rPr>
              <a:t>related </a:t>
            </a:r>
            <a:r>
              <a:rPr lang="en-US" spc="-5" dirty="0">
                <a:solidFill>
                  <a:srgbClr val="585858"/>
                </a:solidFill>
                <a:latin typeface="Arial"/>
                <a:cs typeface="Arial"/>
              </a:rPr>
              <a:t>to </a:t>
            </a:r>
            <a:r>
              <a:rPr lang="en-US" dirty="0">
                <a:solidFill>
                  <a:srgbClr val="585858"/>
                </a:solidFill>
                <a:latin typeface="Arial"/>
                <a:cs typeface="Arial"/>
              </a:rPr>
              <a:t>work per 100 workers per year - </a:t>
            </a:r>
            <a:r>
              <a:rPr lang="en-US" spc="-55" dirty="0">
                <a:solidFill>
                  <a:srgbClr val="585858"/>
                </a:solidFill>
                <a:latin typeface="Arial"/>
                <a:cs typeface="Arial"/>
              </a:rPr>
              <a:t> </a:t>
            </a:r>
            <a:r>
              <a:rPr lang="en-US" spc="5" dirty="0">
                <a:solidFill>
                  <a:srgbClr val="585858"/>
                </a:solidFill>
                <a:latin typeface="Arial"/>
                <a:cs typeface="Arial"/>
              </a:rPr>
              <a:t>25%</a:t>
            </a:r>
            <a:r>
              <a:rPr lang="en-US" spc="-160" dirty="0">
                <a:solidFill>
                  <a:srgbClr val="585858"/>
                </a:solidFill>
                <a:latin typeface="Arial"/>
                <a:cs typeface="Arial"/>
              </a:rPr>
              <a:t> are </a:t>
            </a:r>
            <a:r>
              <a:rPr lang="en-US" dirty="0">
                <a:solidFill>
                  <a:srgbClr val="585858"/>
                </a:solidFill>
                <a:latin typeface="Arial"/>
                <a:cs typeface="Arial"/>
              </a:rPr>
              <a:t>disabling (BLS)</a:t>
            </a:r>
            <a:endParaRPr lang="en-US" dirty="0">
              <a:solidFill>
                <a:prstClr val="black"/>
              </a:solidFill>
              <a:latin typeface="Arial"/>
              <a:cs typeface="Arial"/>
            </a:endParaRPr>
          </a:p>
          <a:p>
            <a:pPr marL="355600" indent="-342900" defTabSz="914400">
              <a:spcBef>
                <a:spcPts val="165"/>
              </a:spcBef>
              <a:buFontTx/>
              <a:buChar char="•"/>
              <a:tabLst>
                <a:tab pos="354965" algn="l"/>
                <a:tab pos="355600" algn="l"/>
              </a:tabLst>
              <a:defRPr/>
            </a:pPr>
            <a:r>
              <a:rPr lang="en-US" dirty="0">
                <a:solidFill>
                  <a:srgbClr val="585858"/>
                </a:solidFill>
                <a:latin typeface="Arial"/>
                <a:cs typeface="Arial"/>
              </a:rPr>
              <a:t>4 times that amount have decreased performance on the</a:t>
            </a:r>
            <a:r>
              <a:rPr lang="en-US" spc="-165" dirty="0">
                <a:solidFill>
                  <a:srgbClr val="585858"/>
                </a:solidFill>
                <a:latin typeface="Arial"/>
                <a:cs typeface="Arial"/>
              </a:rPr>
              <a:t> </a:t>
            </a:r>
            <a:r>
              <a:rPr lang="en-US" spc="5" dirty="0">
                <a:solidFill>
                  <a:srgbClr val="585858"/>
                </a:solidFill>
                <a:latin typeface="Arial"/>
                <a:cs typeface="Arial"/>
              </a:rPr>
              <a:t>job</a:t>
            </a:r>
            <a:endParaRPr lang="en-US" dirty="0">
              <a:solidFill>
                <a:prstClr val="black"/>
              </a:solidFill>
              <a:latin typeface="Arial"/>
              <a:cs typeface="Arial"/>
            </a:endParaRPr>
          </a:p>
          <a:p>
            <a:pPr marL="0" indent="0">
              <a:buNone/>
            </a:pPr>
            <a:endParaRPr lang="en-US" dirty="0"/>
          </a:p>
        </p:txBody>
      </p:sp>
      <p:pic>
        <p:nvPicPr>
          <p:cNvPr id="8" name="Picture 7"/>
          <p:cNvPicPr>
            <a:picLocks noChangeAspect="1"/>
          </p:cNvPicPr>
          <p:nvPr/>
        </p:nvPicPr>
        <p:blipFill>
          <a:blip r:embed="rId2"/>
          <a:stretch>
            <a:fillRect/>
          </a:stretch>
        </p:blipFill>
        <p:spPr>
          <a:xfrm>
            <a:off x="4095496" y="3404351"/>
            <a:ext cx="4952926" cy="3121795"/>
          </a:xfrm>
          <a:prstGeom prst="rect">
            <a:avLst/>
          </a:prstGeom>
        </p:spPr>
      </p:pic>
      <p:sp>
        <p:nvSpPr>
          <p:cNvPr id="10" name="object 12"/>
          <p:cNvSpPr txBox="1"/>
          <p:nvPr/>
        </p:nvSpPr>
        <p:spPr>
          <a:xfrm>
            <a:off x="1845963" y="6618605"/>
            <a:ext cx="3699510" cy="166712"/>
          </a:xfrm>
          <a:prstGeom prst="rect">
            <a:avLst/>
          </a:prstGeom>
        </p:spPr>
        <p:txBody>
          <a:bodyPr vert="horz" wrap="square" lIns="0" tIns="12700" rIns="0" bIns="0" rtlCol="0">
            <a:spAutoFit/>
          </a:bodyPr>
          <a:lstStyle/>
          <a:p>
            <a:pPr marL="12700">
              <a:spcBef>
                <a:spcPts val="100"/>
              </a:spcBef>
              <a:defRPr/>
            </a:pPr>
            <a:r>
              <a:rPr sz="1000" spc="-5" dirty="0">
                <a:solidFill>
                  <a:srgbClr val="585858"/>
                </a:solidFill>
                <a:latin typeface="Arial"/>
                <a:cs typeface="Arial"/>
              </a:rPr>
              <a:t>Dennerlein et al. </a:t>
            </a:r>
            <a:r>
              <a:rPr sz="1000" dirty="0">
                <a:solidFill>
                  <a:srgbClr val="585858"/>
                </a:solidFill>
                <a:latin typeface="Arial"/>
                <a:cs typeface="Arial"/>
              </a:rPr>
              <a:t>Am J Ind </a:t>
            </a:r>
            <a:r>
              <a:rPr sz="1000" spc="-5" dirty="0">
                <a:solidFill>
                  <a:srgbClr val="585858"/>
                </a:solidFill>
                <a:latin typeface="Arial"/>
                <a:cs typeface="Arial"/>
              </a:rPr>
              <a:t>Med 55(2):</a:t>
            </a:r>
            <a:r>
              <a:rPr sz="1000" spc="-204" dirty="0">
                <a:solidFill>
                  <a:srgbClr val="585858"/>
                </a:solidFill>
                <a:latin typeface="Arial"/>
                <a:cs typeface="Arial"/>
              </a:rPr>
              <a:t> </a:t>
            </a:r>
            <a:r>
              <a:rPr sz="1000" spc="-15" dirty="0">
                <a:solidFill>
                  <a:srgbClr val="585858"/>
                </a:solidFill>
                <a:latin typeface="Arial"/>
                <a:cs typeface="Arial"/>
              </a:rPr>
              <a:t>107-116.</a:t>
            </a:r>
            <a:endParaRPr sz="1000" dirty="0">
              <a:solidFill>
                <a:prstClr val="black"/>
              </a:solidFill>
              <a:latin typeface="Arial"/>
              <a:cs typeface="Arial"/>
            </a:endParaRPr>
          </a:p>
        </p:txBody>
      </p:sp>
      <p:sp>
        <p:nvSpPr>
          <p:cNvPr id="3" name="Slide Number Placeholder 2"/>
          <p:cNvSpPr>
            <a:spLocks noGrp="1"/>
          </p:cNvSpPr>
          <p:nvPr>
            <p:ph type="sldNum" sz="quarter" idx="4"/>
          </p:nvPr>
        </p:nvSpPr>
        <p:spPr/>
        <p:txBody>
          <a:bodyPr/>
          <a:lstStyle/>
          <a:p>
            <a:pPr defTabSz="457200"/>
            <a:fld id="{8A7A6979-0714-4377-B894-6BE4C2D6E202}" type="slidenum">
              <a:rPr lang="en-US">
                <a:solidFill>
                  <a:srgbClr val="000000"/>
                </a:solidFill>
              </a:rPr>
              <a:pPr defTabSz="457200"/>
              <a:t>4</a:t>
            </a:fld>
            <a:endParaRPr lang="en-US" dirty="0">
              <a:solidFill>
                <a:srgbClr val="000000"/>
              </a:solidFill>
            </a:endParaRPr>
          </a:p>
        </p:txBody>
      </p:sp>
    </p:spTree>
    <p:extLst>
      <p:ext uri="{BB962C8B-B14F-4D97-AF65-F5344CB8AC3E}">
        <p14:creationId xmlns:p14="http://schemas.microsoft.com/office/powerpoint/2010/main" val="87192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Wellbeing:  Work Related MSDs</a:t>
            </a:r>
          </a:p>
        </p:txBody>
      </p:sp>
      <p:sp>
        <p:nvSpPr>
          <p:cNvPr id="3" name="Subtitle 2"/>
          <p:cNvSpPr>
            <a:spLocks noGrp="1"/>
          </p:cNvSpPr>
          <p:nvPr>
            <p:ph type="subTitle" idx="1"/>
          </p:nvPr>
        </p:nvSpPr>
        <p:spPr/>
        <p:txBody>
          <a:bodyPr/>
          <a:lstStyle/>
          <a:p>
            <a:r>
              <a:rPr lang="en-US" dirty="0"/>
              <a:t>Most Frequently Reported at Purdue</a:t>
            </a:r>
          </a:p>
        </p:txBody>
      </p:sp>
      <p:sp>
        <p:nvSpPr>
          <p:cNvPr id="4" name="Text Placeholder 3"/>
          <p:cNvSpPr>
            <a:spLocks noGrp="1"/>
          </p:cNvSpPr>
          <p:nvPr>
            <p:ph type="body" sz="quarter" idx="14"/>
          </p:nvPr>
        </p:nvSpPr>
        <p:spPr/>
        <p:txBody>
          <a:bodyPr>
            <a:normAutofit/>
          </a:bodyPr>
          <a:lstStyle/>
          <a:p>
            <a:r>
              <a:rPr lang="en-US" dirty="0"/>
              <a:t>Causes:</a:t>
            </a:r>
          </a:p>
          <a:p>
            <a:pPr lvl="1"/>
            <a:endParaRPr lang="en-US" sz="1800" dirty="0"/>
          </a:p>
        </p:txBody>
      </p:sp>
      <p:pic>
        <p:nvPicPr>
          <p:cNvPr id="8" name="Content Placeholder 7"/>
          <p:cNvPicPr>
            <a:picLocks noGrp="1" noChangeAspect="1"/>
          </p:cNvPicPr>
          <p:nvPr>
            <p:ph sz="quarter" idx="13"/>
          </p:nvPr>
        </p:nvPicPr>
        <p:blipFill>
          <a:blip r:embed="rId2"/>
          <a:stretch>
            <a:fillRect/>
          </a:stretch>
        </p:blipFill>
        <p:spPr>
          <a:xfrm>
            <a:off x="5920646" y="1683720"/>
            <a:ext cx="3749828" cy="4566235"/>
          </a:xfrm>
          <a:prstGeom prst="rect">
            <a:avLst/>
          </a:prstGeom>
        </p:spPr>
      </p:pic>
      <p:sp>
        <p:nvSpPr>
          <p:cNvPr id="10" name="Content Placeholder 4"/>
          <p:cNvSpPr txBox="1">
            <a:spLocks/>
          </p:cNvSpPr>
          <p:nvPr/>
        </p:nvSpPr>
        <p:spPr>
          <a:xfrm>
            <a:off x="2942490" y="2358491"/>
            <a:ext cx="3703320" cy="3378200"/>
          </a:xfr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defRPr/>
            </a:pPr>
            <a:r>
              <a:rPr lang="en-US" sz="1800" kern="0" dirty="0">
                <a:solidFill>
                  <a:sysClr val="windowText" lastClr="000000"/>
                </a:solidFill>
                <a:latin typeface="Arial"/>
              </a:rPr>
              <a:t>Lifting</a:t>
            </a:r>
          </a:p>
          <a:p>
            <a:pPr>
              <a:defRPr/>
            </a:pPr>
            <a:r>
              <a:rPr lang="en-US" sz="1800" kern="0" dirty="0">
                <a:solidFill>
                  <a:sysClr val="windowText" lastClr="000000"/>
                </a:solidFill>
                <a:latin typeface="Arial"/>
              </a:rPr>
              <a:t>Pushing</a:t>
            </a:r>
          </a:p>
          <a:p>
            <a:pPr>
              <a:defRPr/>
            </a:pPr>
            <a:r>
              <a:rPr lang="en-US" sz="1800" kern="0" dirty="0">
                <a:solidFill>
                  <a:sysClr val="windowText" lastClr="000000"/>
                </a:solidFill>
                <a:latin typeface="Arial"/>
              </a:rPr>
              <a:t>Pulling</a:t>
            </a:r>
          </a:p>
          <a:p>
            <a:pPr>
              <a:defRPr/>
            </a:pPr>
            <a:r>
              <a:rPr lang="en-US" sz="1800" kern="0" dirty="0">
                <a:solidFill>
                  <a:sysClr val="windowText" lastClr="000000"/>
                </a:solidFill>
                <a:latin typeface="Arial"/>
              </a:rPr>
              <a:t>Awkward Postures</a:t>
            </a:r>
          </a:p>
          <a:p>
            <a:pPr marL="0" indent="0">
              <a:buNone/>
              <a:defRPr/>
            </a:pPr>
            <a:endParaRPr lang="en-US" sz="1800" kern="0" dirty="0">
              <a:solidFill>
                <a:sysClr val="windowText" lastClr="000000"/>
              </a:solidFill>
              <a:latin typeface="Arial"/>
            </a:endParaRPr>
          </a:p>
        </p:txBody>
      </p:sp>
      <p:sp>
        <p:nvSpPr>
          <p:cNvPr id="11" name="object 12"/>
          <p:cNvSpPr txBox="1"/>
          <p:nvPr/>
        </p:nvSpPr>
        <p:spPr>
          <a:xfrm>
            <a:off x="2016398" y="6613023"/>
            <a:ext cx="3699510" cy="166712"/>
          </a:xfrm>
          <a:prstGeom prst="rect">
            <a:avLst/>
          </a:prstGeom>
        </p:spPr>
        <p:txBody>
          <a:bodyPr vert="horz" wrap="square" lIns="0" tIns="12700" rIns="0" bIns="0" rtlCol="0">
            <a:spAutoFit/>
          </a:bodyPr>
          <a:lstStyle/>
          <a:p>
            <a:pPr marL="12700">
              <a:spcBef>
                <a:spcPts val="100"/>
              </a:spcBef>
              <a:defRPr/>
            </a:pPr>
            <a:r>
              <a:rPr sz="1000" spc="-5" dirty="0">
                <a:solidFill>
                  <a:srgbClr val="585858"/>
                </a:solidFill>
                <a:latin typeface="Arial"/>
                <a:cs typeface="Arial"/>
              </a:rPr>
              <a:t>Dennerlein et al. </a:t>
            </a:r>
            <a:r>
              <a:rPr sz="1000" dirty="0">
                <a:solidFill>
                  <a:srgbClr val="585858"/>
                </a:solidFill>
                <a:latin typeface="Arial"/>
                <a:cs typeface="Arial"/>
              </a:rPr>
              <a:t>Am J Ind </a:t>
            </a:r>
            <a:r>
              <a:rPr sz="1000" spc="-5" dirty="0">
                <a:solidFill>
                  <a:srgbClr val="585858"/>
                </a:solidFill>
                <a:latin typeface="Arial"/>
                <a:cs typeface="Arial"/>
              </a:rPr>
              <a:t>Med 55(2):</a:t>
            </a:r>
            <a:r>
              <a:rPr sz="1000" spc="-204" dirty="0">
                <a:solidFill>
                  <a:srgbClr val="585858"/>
                </a:solidFill>
                <a:latin typeface="Arial"/>
                <a:cs typeface="Arial"/>
              </a:rPr>
              <a:t> </a:t>
            </a:r>
            <a:r>
              <a:rPr sz="1000" spc="-15" dirty="0">
                <a:solidFill>
                  <a:srgbClr val="585858"/>
                </a:solidFill>
                <a:latin typeface="Arial"/>
                <a:cs typeface="Arial"/>
              </a:rPr>
              <a:t>107-116.</a:t>
            </a:r>
            <a:endParaRPr sz="1000" dirty="0">
              <a:solidFill>
                <a:prstClr val="black"/>
              </a:solidFill>
              <a:latin typeface="Arial"/>
              <a:cs typeface="Arial"/>
            </a:endParaRPr>
          </a:p>
        </p:txBody>
      </p:sp>
      <p:sp>
        <p:nvSpPr>
          <p:cNvPr id="5" name="Slide Number Placeholder 4"/>
          <p:cNvSpPr>
            <a:spLocks noGrp="1"/>
          </p:cNvSpPr>
          <p:nvPr>
            <p:ph type="sldNum" sz="quarter" idx="4"/>
          </p:nvPr>
        </p:nvSpPr>
        <p:spPr/>
        <p:txBody>
          <a:bodyPr/>
          <a:lstStyle/>
          <a:p>
            <a:pPr defTabSz="457200"/>
            <a:fld id="{8A7A6979-0714-4377-B894-6BE4C2D6E202}" type="slidenum">
              <a:rPr lang="en-US">
                <a:solidFill>
                  <a:srgbClr val="000000"/>
                </a:solidFill>
              </a:rPr>
              <a:pPr defTabSz="457200"/>
              <a:t>5</a:t>
            </a:fld>
            <a:endParaRPr lang="en-US" dirty="0">
              <a:solidFill>
                <a:srgbClr val="000000"/>
              </a:solidFill>
            </a:endParaRPr>
          </a:p>
        </p:txBody>
      </p:sp>
    </p:spTree>
    <p:extLst>
      <p:ext uri="{BB962C8B-B14F-4D97-AF65-F5344CB8AC3E}">
        <p14:creationId xmlns:p14="http://schemas.microsoft.com/office/powerpoint/2010/main" val="201790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A59D-0135-5A94-2F3E-EA7B0F70C3CE}"/>
              </a:ext>
            </a:extLst>
          </p:cNvPr>
          <p:cNvSpPr>
            <a:spLocks noGrp="1"/>
          </p:cNvSpPr>
          <p:nvPr>
            <p:ph type="ctrTitle"/>
          </p:nvPr>
        </p:nvSpPr>
        <p:spPr/>
        <p:txBody>
          <a:bodyPr/>
          <a:lstStyle/>
          <a:p>
            <a:r>
              <a:rPr lang="en-US" sz="3600" dirty="0">
                <a:solidFill>
                  <a:schemeClr val="tx1"/>
                </a:solidFill>
              </a:rPr>
              <a:t>Listen To Your Body</a:t>
            </a:r>
            <a:br>
              <a:rPr lang="en-US" sz="3600" dirty="0">
                <a:solidFill>
                  <a:schemeClr val="tx1"/>
                </a:solidFill>
              </a:rPr>
            </a:br>
            <a:endParaRPr lang="en-US" dirty="0">
              <a:solidFill>
                <a:schemeClr val="tx1"/>
              </a:solidFill>
            </a:endParaRPr>
          </a:p>
        </p:txBody>
      </p:sp>
      <p:sp>
        <p:nvSpPr>
          <p:cNvPr id="8" name="Text Placeholder 7">
            <a:extLst>
              <a:ext uri="{FF2B5EF4-FFF2-40B4-BE49-F238E27FC236}">
                <a16:creationId xmlns:a16="http://schemas.microsoft.com/office/drawing/2014/main" id="{88B95D1B-632E-B77A-6DC1-D43ABE1838AF}"/>
              </a:ext>
            </a:extLst>
          </p:cNvPr>
          <p:cNvSpPr>
            <a:spLocks noGrp="1"/>
          </p:cNvSpPr>
          <p:nvPr>
            <p:ph type="body" sz="quarter" idx="14"/>
          </p:nvPr>
        </p:nvSpPr>
        <p:spPr>
          <a:xfrm>
            <a:off x="6096000" y="1926353"/>
            <a:ext cx="4591332" cy="3411537"/>
          </a:xfrm>
        </p:spPr>
        <p:txBody>
          <a:bodyPr>
            <a:normAutofit/>
          </a:bodyPr>
          <a:lstStyle/>
          <a:p>
            <a:r>
              <a:rPr lang="en-US" sz="2400" dirty="0"/>
              <a:t>Pain </a:t>
            </a:r>
          </a:p>
          <a:p>
            <a:r>
              <a:rPr lang="en-US" sz="2400" dirty="0"/>
              <a:t>Tingling</a:t>
            </a:r>
          </a:p>
          <a:p>
            <a:r>
              <a:rPr lang="en-US" sz="2400" dirty="0"/>
              <a:t>Numbness </a:t>
            </a:r>
          </a:p>
          <a:p>
            <a:r>
              <a:rPr lang="en-US" sz="2400" dirty="0"/>
              <a:t>Pain at night swelling </a:t>
            </a:r>
          </a:p>
          <a:p>
            <a:r>
              <a:rPr lang="en-US" sz="2400" dirty="0"/>
              <a:t>Decreased grip strength</a:t>
            </a:r>
          </a:p>
          <a:p>
            <a:r>
              <a:rPr lang="en-US" sz="2400" dirty="0"/>
              <a:t>Poor joint movement (stiffness)</a:t>
            </a:r>
          </a:p>
          <a:p>
            <a:r>
              <a:rPr lang="en-US" sz="2400" dirty="0"/>
              <a:t>Discoloration</a:t>
            </a:r>
          </a:p>
          <a:p>
            <a:endParaRPr lang="en-US" sz="2400" dirty="0"/>
          </a:p>
        </p:txBody>
      </p:sp>
      <p:pic>
        <p:nvPicPr>
          <p:cNvPr id="9" name="Content Placeholder 8">
            <a:extLst>
              <a:ext uri="{FF2B5EF4-FFF2-40B4-BE49-F238E27FC236}">
                <a16:creationId xmlns:a16="http://schemas.microsoft.com/office/drawing/2014/main" id="{792394A9-919C-5B21-F8AE-262BA7B0ADED}"/>
              </a:ext>
            </a:extLst>
          </p:cNvPr>
          <p:cNvPicPr>
            <a:picLocks noGrp="1" noChangeAspect="1"/>
          </p:cNvPicPr>
          <p:nvPr>
            <p:ph sz="quarter" idx="13"/>
          </p:nvPr>
        </p:nvPicPr>
        <p:blipFill>
          <a:blip r:embed="rId2"/>
          <a:stretch>
            <a:fillRect/>
          </a:stretch>
        </p:blipFill>
        <p:spPr>
          <a:xfrm>
            <a:off x="1411320" y="1926353"/>
            <a:ext cx="3787990" cy="2982913"/>
          </a:xfrm>
          <a:prstGeom prst="rect">
            <a:avLst/>
          </a:prstGeom>
        </p:spPr>
      </p:pic>
      <p:sp>
        <p:nvSpPr>
          <p:cNvPr id="5" name="Slide Number Placeholder 4">
            <a:extLst>
              <a:ext uri="{FF2B5EF4-FFF2-40B4-BE49-F238E27FC236}">
                <a16:creationId xmlns:a16="http://schemas.microsoft.com/office/drawing/2014/main" id="{80EBF143-E035-C0C9-5D9A-56CB43D8EFA4}"/>
              </a:ext>
            </a:extLst>
          </p:cNvPr>
          <p:cNvSpPr>
            <a:spLocks noGrp="1"/>
          </p:cNvSpPr>
          <p:nvPr>
            <p:ph type="sldNum" sz="quarter" idx="4"/>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256581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7595-7F90-EB55-D85A-E9FCDEE2FD97}"/>
              </a:ext>
            </a:extLst>
          </p:cNvPr>
          <p:cNvSpPr>
            <a:spLocks noGrp="1"/>
          </p:cNvSpPr>
          <p:nvPr>
            <p:ph type="ctrTitle"/>
          </p:nvPr>
        </p:nvSpPr>
        <p:spPr/>
        <p:txBody>
          <a:bodyPr/>
          <a:lstStyle/>
          <a:p>
            <a:r>
              <a:rPr lang="en-US" altLang="en-US" dirty="0"/>
              <a:t>Repetition</a:t>
            </a:r>
            <a:endParaRPr lang="en-US" dirty="0"/>
          </a:p>
        </p:txBody>
      </p:sp>
      <p:sp>
        <p:nvSpPr>
          <p:cNvPr id="4" name="Text Placeholder 3">
            <a:extLst>
              <a:ext uri="{FF2B5EF4-FFF2-40B4-BE49-F238E27FC236}">
                <a16:creationId xmlns:a16="http://schemas.microsoft.com/office/drawing/2014/main" id="{19BC619D-C52C-5214-859F-9C99BC337D91}"/>
              </a:ext>
            </a:extLst>
          </p:cNvPr>
          <p:cNvSpPr>
            <a:spLocks noGrp="1"/>
          </p:cNvSpPr>
          <p:nvPr>
            <p:ph type="body" sz="quarter" idx="14"/>
          </p:nvPr>
        </p:nvSpPr>
        <p:spPr>
          <a:xfrm>
            <a:off x="1326776" y="1622612"/>
            <a:ext cx="8467844" cy="3751465"/>
          </a:xfrm>
        </p:spPr>
        <p:txBody>
          <a:bodyPr>
            <a:normAutofit/>
          </a:bodyPr>
          <a:lstStyle/>
          <a:p>
            <a:pPr eaLnBrk="1" hangingPunct="1">
              <a:defRPr/>
            </a:pPr>
            <a:r>
              <a:rPr lang="en-US" sz="2400" dirty="0"/>
              <a:t>Making the same motions over and over places stress on the muscles, and tendons.</a:t>
            </a:r>
          </a:p>
          <a:p>
            <a:pPr eaLnBrk="1" hangingPunct="1">
              <a:defRPr/>
            </a:pPr>
            <a:endParaRPr lang="en-US" sz="2400" dirty="0"/>
          </a:p>
          <a:p>
            <a:pPr eaLnBrk="1" hangingPunct="1">
              <a:defRPr/>
            </a:pPr>
            <a:r>
              <a:rPr lang="en-US" sz="2400" dirty="0"/>
              <a:t>Severity of risk depends on frequency, speed, the number of muscles involved, and the required force.</a:t>
            </a:r>
          </a:p>
          <a:p>
            <a:endParaRPr lang="en-US" sz="2400" dirty="0"/>
          </a:p>
        </p:txBody>
      </p:sp>
      <p:sp>
        <p:nvSpPr>
          <p:cNvPr id="5" name="Slide Number Placeholder 4">
            <a:extLst>
              <a:ext uri="{FF2B5EF4-FFF2-40B4-BE49-F238E27FC236}">
                <a16:creationId xmlns:a16="http://schemas.microsoft.com/office/drawing/2014/main" id="{88A52BFB-3CE0-D80B-2814-59313C250736}"/>
              </a:ext>
            </a:extLst>
          </p:cNvPr>
          <p:cNvSpPr>
            <a:spLocks noGrp="1"/>
          </p:cNvSpPr>
          <p:nvPr>
            <p:ph type="sldNum" sz="quarter" idx="4"/>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427723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3F4C4-A662-DDB7-ACE7-42971D6D791C}"/>
              </a:ext>
            </a:extLst>
          </p:cNvPr>
          <p:cNvSpPr>
            <a:spLocks noGrp="1"/>
          </p:cNvSpPr>
          <p:nvPr>
            <p:ph type="ctrTitle"/>
          </p:nvPr>
        </p:nvSpPr>
        <p:spPr/>
        <p:txBody>
          <a:bodyPr/>
          <a:lstStyle/>
          <a:p>
            <a:r>
              <a:rPr lang="en-US" altLang="en-US" dirty="0"/>
              <a:t>Forceful Exertions</a:t>
            </a:r>
            <a:endParaRPr lang="en-US" dirty="0"/>
          </a:p>
        </p:txBody>
      </p:sp>
      <p:sp>
        <p:nvSpPr>
          <p:cNvPr id="4" name="Text Placeholder 3">
            <a:extLst>
              <a:ext uri="{FF2B5EF4-FFF2-40B4-BE49-F238E27FC236}">
                <a16:creationId xmlns:a16="http://schemas.microsoft.com/office/drawing/2014/main" id="{EF615B94-119E-EC2F-4B5E-1A85DB94B882}"/>
              </a:ext>
            </a:extLst>
          </p:cNvPr>
          <p:cNvSpPr>
            <a:spLocks noGrp="1"/>
          </p:cNvSpPr>
          <p:nvPr>
            <p:ph type="body" sz="quarter" idx="14"/>
          </p:nvPr>
        </p:nvSpPr>
        <p:spPr>
          <a:xfrm>
            <a:off x="726141" y="1676400"/>
            <a:ext cx="9825318" cy="3827929"/>
          </a:xfrm>
        </p:spPr>
        <p:txBody>
          <a:bodyPr/>
          <a:lstStyle/>
          <a:p>
            <a:pPr eaLnBrk="1" hangingPunct="1">
              <a:defRPr/>
            </a:pPr>
            <a:r>
              <a:rPr lang="en-US" sz="2400" dirty="0"/>
              <a:t>The amount of physical effort required to perform a task or to maintain control of equipment or tools.</a:t>
            </a:r>
          </a:p>
          <a:p>
            <a:pPr eaLnBrk="1" hangingPunct="1">
              <a:defRPr/>
            </a:pPr>
            <a:endParaRPr lang="en-US" sz="2400" dirty="0"/>
          </a:p>
          <a:p>
            <a:pPr eaLnBrk="1" hangingPunct="1">
              <a:defRPr/>
            </a:pPr>
            <a:r>
              <a:rPr lang="en-US" sz="2400" dirty="0"/>
              <a:t>Force is dependent on:  type of grip, weight of object, body posture, type of activity and duration of task.</a:t>
            </a:r>
          </a:p>
          <a:p>
            <a:endParaRPr lang="en-US" dirty="0"/>
          </a:p>
        </p:txBody>
      </p:sp>
      <p:sp>
        <p:nvSpPr>
          <p:cNvPr id="5" name="Slide Number Placeholder 4">
            <a:extLst>
              <a:ext uri="{FF2B5EF4-FFF2-40B4-BE49-F238E27FC236}">
                <a16:creationId xmlns:a16="http://schemas.microsoft.com/office/drawing/2014/main" id="{7B041F74-3DC5-C432-75BC-93AFDD34105C}"/>
              </a:ext>
            </a:extLst>
          </p:cNvPr>
          <p:cNvSpPr>
            <a:spLocks noGrp="1"/>
          </p:cNvSpPr>
          <p:nvPr>
            <p:ph type="sldNum" sz="quarter" idx="4"/>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190701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C601-F3DA-46F6-8DBE-59591E52E30F}"/>
              </a:ext>
            </a:extLst>
          </p:cNvPr>
          <p:cNvSpPr>
            <a:spLocks noGrp="1"/>
          </p:cNvSpPr>
          <p:nvPr>
            <p:ph type="ctrTitle"/>
          </p:nvPr>
        </p:nvSpPr>
        <p:spPr/>
        <p:txBody>
          <a:bodyPr/>
          <a:lstStyle/>
          <a:p>
            <a:r>
              <a:rPr lang="en-US" altLang="en-US" dirty="0"/>
              <a:t>Awkward Postures</a:t>
            </a:r>
            <a:endParaRPr lang="en-US" dirty="0"/>
          </a:p>
        </p:txBody>
      </p:sp>
      <p:sp>
        <p:nvSpPr>
          <p:cNvPr id="4" name="Text Placeholder 3">
            <a:extLst>
              <a:ext uri="{FF2B5EF4-FFF2-40B4-BE49-F238E27FC236}">
                <a16:creationId xmlns:a16="http://schemas.microsoft.com/office/drawing/2014/main" id="{4984A92A-D154-2436-D4F8-EAFCD6B79749}"/>
              </a:ext>
            </a:extLst>
          </p:cNvPr>
          <p:cNvSpPr>
            <a:spLocks noGrp="1"/>
          </p:cNvSpPr>
          <p:nvPr>
            <p:ph type="body" sz="quarter" idx="14"/>
          </p:nvPr>
        </p:nvSpPr>
        <p:spPr>
          <a:xfrm>
            <a:off x="1489619" y="1837766"/>
            <a:ext cx="8305001" cy="3536312"/>
          </a:xfrm>
        </p:spPr>
        <p:txBody>
          <a:bodyPr>
            <a:normAutofit/>
          </a:bodyPr>
          <a:lstStyle/>
          <a:p>
            <a:pPr eaLnBrk="1" hangingPunct="1">
              <a:lnSpc>
                <a:spcPct val="90000"/>
              </a:lnSpc>
              <a:defRPr/>
            </a:pPr>
            <a:r>
              <a:rPr lang="en-US" sz="2400" dirty="0"/>
              <a:t>Position of the body and how it affects the muscle groups that are involved in physical activity.</a:t>
            </a:r>
          </a:p>
          <a:p>
            <a:pPr eaLnBrk="1" hangingPunct="1">
              <a:lnSpc>
                <a:spcPct val="90000"/>
              </a:lnSpc>
              <a:defRPr/>
            </a:pPr>
            <a:endParaRPr lang="en-US" sz="2400" dirty="0"/>
          </a:p>
          <a:p>
            <a:pPr eaLnBrk="1" hangingPunct="1">
              <a:lnSpc>
                <a:spcPct val="90000"/>
              </a:lnSpc>
              <a:defRPr/>
            </a:pPr>
            <a:r>
              <a:rPr lang="en-US" sz="2400" dirty="0"/>
              <a:t>Awkward postures include repeated or prolonged reaching, twisting, bending, kneeling, squatting, overhead work or holding fixed positions.</a:t>
            </a:r>
          </a:p>
          <a:p>
            <a:pPr marL="0" indent="0">
              <a:buNone/>
            </a:pPr>
            <a:endParaRPr lang="en-US" sz="2400" dirty="0"/>
          </a:p>
        </p:txBody>
      </p:sp>
      <p:sp>
        <p:nvSpPr>
          <p:cNvPr id="5" name="Slide Number Placeholder 4">
            <a:extLst>
              <a:ext uri="{FF2B5EF4-FFF2-40B4-BE49-F238E27FC236}">
                <a16:creationId xmlns:a16="http://schemas.microsoft.com/office/drawing/2014/main" id="{4BDD67DE-C42E-C9FB-714E-9661E157E73B}"/>
              </a:ext>
            </a:extLst>
          </p:cNvPr>
          <p:cNvSpPr>
            <a:spLocks noGrp="1"/>
          </p:cNvSpPr>
          <p:nvPr>
            <p:ph type="sldNum" sz="quarter" idx="4"/>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130639905"/>
      </p:ext>
    </p:extLst>
  </p:cSld>
  <p:clrMapOvr>
    <a:masterClrMapping/>
  </p:clrMapOvr>
</p:sld>
</file>

<file path=ppt/theme/theme1.xml><?xml version="1.0" encoding="utf-8"?>
<a:theme xmlns:a="http://schemas.openxmlformats.org/drawingml/2006/main" name="Parcel">
  <a:themeElements>
    <a:clrScheme name="Purdue Brand Color Theme">
      <a:dk1>
        <a:srgbClr val="000000"/>
      </a:dk1>
      <a:lt1>
        <a:srgbClr val="FFFFFF"/>
      </a:lt1>
      <a:dk2>
        <a:srgbClr val="555960"/>
      </a:dk2>
      <a:lt2>
        <a:srgbClr val="CFB991"/>
      </a:lt2>
      <a:accent1>
        <a:srgbClr val="8E6F3E"/>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Brand_Template_Gold_Theme_Std_Screen.pptx" id="{98797F32-D49E-D74D-A237-92010C775B61}" vid="{7043CF2E-BA35-A04B-8030-5ED407249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989</Words>
  <Application>Microsoft Office PowerPoint</Application>
  <PresentationFormat>Widescreen</PresentationFormat>
  <Paragraphs>173</Paragraphs>
  <Slides>33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Acumin Pro</vt:lpstr>
      <vt:lpstr>Acumin Pro ExtraCondensed</vt:lpstr>
      <vt:lpstr>Acumin Pro Medium</vt:lpstr>
      <vt:lpstr>Acumin Pro Semibold</vt:lpstr>
      <vt:lpstr>Acumin Pro SemiCondensed</vt:lpstr>
      <vt:lpstr>Arial</vt:lpstr>
      <vt:lpstr>Calibri</vt:lpstr>
      <vt:lpstr>Georgia</vt:lpstr>
      <vt:lpstr>Gill Sans MT</vt:lpstr>
      <vt:lpstr>Tahoma</vt:lpstr>
      <vt:lpstr>Times New Roman</vt:lpstr>
      <vt:lpstr>United Sans Cond Medium</vt:lpstr>
      <vt:lpstr>United Sans Ext Medium</vt:lpstr>
      <vt:lpstr>Verdana</vt:lpstr>
      <vt:lpstr>Wingdings</vt:lpstr>
      <vt:lpstr>Parcel</vt:lpstr>
      <vt:lpstr>Ergonomic  Strategies   Work doesn’t have to hurt</vt:lpstr>
      <vt:lpstr>PowerPoint Presentation</vt:lpstr>
      <vt:lpstr>What Are Musculoskeletal</vt:lpstr>
      <vt:lpstr>Musculoskeletal Disability and Work in the US</vt:lpstr>
      <vt:lpstr>Wellbeing:  Work Related MSDs</vt:lpstr>
      <vt:lpstr>Listen To Your Body </vt:lpstr>
      <vt:lpstr>Repetition</vt:lpstr>
      <vt:lpstr>Forceful Exertions</vt:lpstr>
      <vt:lpstr>Awkward Postures</vt:lpstr>
      <vt:lpstr>Contact Stress</vt:lpstr>
      <vt:lpstr>Risk Factors- Personal</vt:lpstr>
      <vt:lpstr>Risk Factors-Personal</vt:lpstr>
      <vt:lpstr>Risk Factors-Organizational</vt:lpstr>
      <vt:lpstr>Risk Factors-Manual Material Handling</vt:lpstr>
      <vt:lpstr>“Sitting at work is the new smoking”</vt:lpstr>
      <vt:lpstr>Standing at work is similar to smoking</vt:lpstr>
      <vt:lpstr>“Sitting at work is the new smoking”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 Breaks </vt:lpstr>
      <vt:lpstr>Lift from the knees</vt:lpstr>
      <vt:lpstr>Safe work zone</vt:lpstr>
      <vt:lpstr>Manual Material Handling Guidelines</vt:lpstr>
      <vt:lpstr>Total Worker Health</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  Strategies   Work doesn’t have to hurt</dc:title>
  <dc:creator>Evans, Kristina L</dc:creator>
  <cp:lastModifiedBy>Evans, Kristina L</cp:lastModifiedBy>
  <cp:revision>2</cp:revision>
  <dcterms:created xsi:type="dcterms:W3CDTF">2023-02-01T20:22:59Z</dcterms:created>
  <dcterms:modified xsi:type="dcterms:W3CDTF">2023-03-06T02:22:19Z</dcterms:modified>
</cp:coreProperties>
</file>